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2"/>
  </p:notesMasterIdLst>
  <p:handoutMasterIdLst>
    <p:handoutMasterId r:id="rId33"/>
  </p:handoutMasterIdLst>
  <p:sldIdLst>
    <p:sldId id="256" r:id="rId2"/>
    <p:sldId id="257" r:id="rId3"/>
    <p:sldId id="259" r:id="rId4"/>
    <p:sldId id="261" r:id="rId5"/>
    <p:sldId id="260" r:id="rId6"/>
    <p:sldId id="280" r:id="rId7"/>
    <p:sldId id="265" r:id="rId8"/>
    <p:sldId id="266" r:id="rId9"/>
    <p:sldId id="267" r:id="rId10"/>
    <p:sldId id="268" r:id="rId11"/>
    <p:sldId id="269" r:id="rId12"/>
    <p:sldId id="270" r:id="rId13"/>
    <p:sldId id="288" r:id="rId14"/>
    <p:sldId id="271" r:id="rId15"/>
    <p:sldId id="272" r:id="rId16"/>
    <p:sldId id="289" r:id="rId17"/>
    <p:sldId id="273" r:id="rId18"/>
    <p:sldId id="274" r:id="rId19"/>
    <p:sldId id="276" r:id="rId20"/>
    <p:sldId id="286" r:id="rId21"/>
    <p:sldId id="285" r:id="rId22"/>
    <p:sldId id="284" r:id="rId23"/>
    <p:sldId id="287" r:id="rId24"/>
    <p:sldId id="290" r:id="rId25"/>
    <p:sldId id="291" r:id="rId26"/>
    <p:sldId id="277" r:id="rId27"/>
    <p:sldId id="278" r:id="rId28"/>
    <p:sldId id="275" r:id="rId29"/>
    <p:sldId id="282" r:id="rId30"/>
    <p:sldId id="281" r:id="rId31"/>
  </p:sldIdLst>
  <p:sldSz cx="9144000" cy="6858000" type="screen4x3"/>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B58"/>
    <a:srgbClr val="273298"/>
    <a:srgbClr val="760A48"/>
    <a:srgbClr val="EAA764"/>
    <a:srgbClr val="FFCCCC"/>
    <a:srgbClr val="CC00FF"/>
    <a:srgbClr val="F773C2"/>
    <a:srgbClr val="EFF2F7"/>
    <a:srgbClr val="5086FD"/>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77" autoAdjust="0"/>
    <p:restoredTop sz="65480" autoAdjust="0"/>
  </p:normalViewPr>
  <p:slideViewPr>
    <p:cSldViewPr snapToGrid="0" snapToObjects="1">
      <p:cViewPr>
        <p:scale>
          <a:sx n="50" d="100"/>
          <a:sy n="50" d="100"/>
        </p:scale>
        <p:origin x="-3906" y="-636"/>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notesViewPr>
    <p:cSldViewPr snapToGrid="0" snapToObjects="1">
      <p:cViewPr varScale="1">
        <p:scale>
          <a:sx n="55" d="100"/>
          <a:sy n="55" d="100"/>
        </p:scale>
        <p:origin x="-2832" y="-90"/>
      </p:cViewPr>
      <p:guideLst>
        <p:guide orient="horz" pos="2957"/>
        <p:guide pos="223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023093" y="0"/>
            <a:ext cx="3077739" cy="469424"/>
          </a:xfrm>
          <a:prstGeom prst="rect">
            <a:avLst/>
          </a:prstGeom>
        </p:spPr>
        <p:txBody>
          <a:bodyPr vert="horz" lIns="94221" tIns="47111" rIns="94221" bIns="47111" rtlCol="0"/>
          <a:lstStyle>
            <a:lvl1pPr algn="r" fontAlgn="auto">
              <a:spcBef>
                <a:spcPts val="0"/>
              </a:spcBef>
              <a:spcAft>
                <a:spcPts val="0"/>
              </a:spcAft>
              <a:defRPr sz="1200">
                <a:latin typeface="+mn-lt"/>
                <a:ea typeface="+mn-ea"/>
                <a:cs typeface="+mn-cs"/>
              </a:defRPr>
            </a:lvl1pPr>
          </a:lstStyle>
          <a:p>
            <a:pPr>
              <a:defRPr/>
            </a:pPr>
            <a:fld id="{A1A6AACD-1004-EE4A-AB37-69E9B78E6AA4}" type="datetimeFigureOut">
              <a:rPr lang="en-US"/>
              <a:pPr>
                <a:defRPr/>
              </a:pPr>
              <a:t>2/20/2018</a:t>
            </a:fld>
            <a:endParaRPr lang="en-US"/>
          </a:p>
        </p:txBody>
      </p:sp>
      <p:sp>
        <p:nvSpPr>
          <p:cNvPr id="4" name="Footer Placeholder 3"/>
          <p:cNvSpPr>
            <a:spLocks noGrp="1"/>
          </p:cNvSpPr>
          <p:nvPr>
            <p:ph type="ftr" sz="quarter" idx="2"/>
          </p:nvPr>
        </p:nvSpPr>
        <p:spPr>
          <a:xfrm>
            <a:off x="0" y="8917422"/>
            <a:ext cx="3077739" cy="469424"/>
          </a:xfrm>
          <a:prstGeom prst="rect">
            <a:avLst/>
          </a:prstGeom>
        </p:spPr>
        <p:txBody>
          <a:bodyPr vert="horz" lIns="94221" tIns="47111" rIns="94221" bIns="4711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023093" y="8917422"/>
            <a:ext cx="3077739" cy="469424"/>
          </a:xfrm>
          <a:prstGeom prst="rect">
            <a:avLst/>
          </a:prstGeom>
        </p:spPr>
        <p:txBody>
          <a:bodyPr vert="horz" lIns="94221" tIns="47111" rIns="94221" bIns="47111" rtlCol="0" anchor="b"/>
          <a:lstStyle>
            <a:lvl1pPr algn="r" fontAlgn="auto">
              <a:spcBef>
                <a:spcPts val="0"/>
              </a:spcBef>
              <a:spcAft>
                <a:spcPts val="0"/>
              </a:spcAft>
              <a:defRPr sz="1200">
                <a:latin typeface="+mn-lt"/>
                <a:ea typeface="+mn-ea"/>
                <a:cs typeface="+mn-cs"/>
              </a:defRPr>
            </a:lvl1pPr>
          </a:lstStyle>
          <a:p>
            <a:pPr>
              <a:defRPr/>
            </a:pPr>
            <a:fld id="{6FF7ACD7-9C4E-1140-A315-861CDB2CD6A4}" type="slidenum">
              <a:rPr/>
              <a:pPr>
                <a:defRPr/>
              </a:pPr>
              <a:t>‹#›</a:t>
            </a:fld>
            <a:endParaRPr lang="en-US"/>
          </a:p>
        </p:txBody>
      </p:sp>
    </p:spTree>
    <p:extLst>
      <p:ext uri="{BB962C8B-B14F-4D97-AF65-F5344CB8AC3E}">
        <p14:creationId xmlns:p14="http://schemas.microsoft.com/office/powerpoint/2010/main" val="3973662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1" tIns="47111" rIns="94221" bIns="47111"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4023093" y="0"/>
            <a:ext cx="3077739" cy="469424"/>
          </a:xfrm>
          <a:prstGeom prst="rect">
            <a:avLst/>
          </a:prstGeom>
        </p:spPr>
        <p:txBody>
          <a:bodyPr vert="horz" lIns="94221" tIns="47111" rIns="94221" bIns="47111" rtlCol="0"/>
          <a:lstStyle>
            <a:lvl1pPr algn="r" fontAlgn="auto">
              <a:spcBef>
                <a:spcPts val="0"/>
              </a:spcBef>
              <a:spcAft>
                <a:spcPts val="0"/>
              </a:spcAft>
              <a:defRPr sz="1200">
                <a:latin typeface="+mn-lt"/>
                <a:ea typeface="+mn-ea"/>
                <a:cs typeface="+mn-cs"/>
              </a:defRPr>
            </a:lvl1pPr>
          </a:lstStyle>
          <a:p>
            <a:pPr>
              <a:defRPr/>
            </a:pPr>
            <a:fld id="{B7B8B9EB-0130-BA4E-BED0-559D328BDBFD}" type="datetimeFigureOut">
              <a:rPr lang="en-US"/>
              <a:pPr>
                <a:defRPr/>
              </a:pPr>
              <a:t>2/20/2018</a:t>
            </a:fld>
            <a:endParaRPr lang="en-US"/>
          </a:p>
        </p:txBody>
      </p:sp>
      <p:sp>
        <p:nvSpPr>
          <p:cNvPr id="4" name="Slide Image Placeholder 3"/>
          <p:cNvSpPr>
            <a:spLocks noGrp="1" noRot="1" noChangeAspect="1"/>
          </p:cNvSpPr>
          <p:nvPr>
            <p:ph type="sldImg" idx="2"/>
          </p:nvPr>
        </p:nvSpPr>
        <p:spPr>
          <a:xfrm>
            <a:off x="1203325" y="703263"/>
            <a:ext cx="4695825" cy="3521075"/>
          </a:xfrm>
          <a:prstGeom prst="rect">
            <a:avLst/>
          </a:prstGeom>
          <a:noFill/>
          <a:ln w="12700">
            <a:solidFill>
              <a:prstClr val="black"/>
            </a:solidFill>
          </a:ln>
        </p:spPr>
        <p:txBody>
          <a:bodyPr vert="horz" lIns="94221" tIns="47111" rIns="94221" bIns="47111" rtlCol="0" anchor="ctr"/>
          <a:lstStyle/>
          <a:p>
            <a:pPr lvl="0"/>
            <a:endParaRPr lang="en-US" noProof="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1" tIns="47111" rIns="94221" bIns="47111"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p:cNvSpPr>
            <a:spLocks noGrp="1"/>
          </p:cNvSpPr>
          <p:nvPr>
            <p:ph type="ftr" sz="quarter" idx="4"/>
          </p:nvPr>
        </p:nvSpPr>
        <p:spPr>
          <a:xfrm>
            <a:off x="0" y="8917422"/>
            <a:ext cx="3077739" cy="469424"/>
          </a:xfrm>
          <a:prstGeom prst="rect">
            <a:avLst/>
          </a:prstGeom>
        </p:spPr>
        <p:txBody>
          <a:bodyPr vert="horz" lIns="94221" tIns="47111" rIns="94221" bIns="47111"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023093" y="8917422"/>
            <a:ext cx="3077739" cy="469424"/>
          </a:xfrm>
          <a:prstGeom prst="rect">
            <a:avLst/>
          </a:prstGeom>
        </p:spPr>
        <p:txBody>
          <a:bodyPr vert="horz" lIns="94221" tIns="47111" rIns="94221" bIns="47111" rtlCol="0" anchor="b"/>
          <a:lstStyle>
            <a:lvl1pPr algn="r" fontAlgn="auto">
              <a:spcBef>
                <a:spcPts val="0"/>
              </a:spcBef>
              <a:spcAft>
                <a:spcPts val="0"/>
              </a:spcAft>
              <a:defRPr sz="1200">
                <a:latin typeface="+mn-lt"/>
                <a:ea typeface="+mn-ea"/>
                <a:cs typeface="+mn-cs"/>
              </a:defRPr>
            </a:lvl1pPr>
          </a:lstStyle>
          <a:p>
            <a:pPr>
              <a:defRPr/>
            </a:pPr>
            <a:fld id="{56BC6EEA-261D-544E-873D-80389CA1E991}" type="slidenum">
              <a:rPr/>
              <a:pPr>
                <a:defRPr/>
              </a:pPr>
              <a:t>‹#›</a:t>
            </a:fld>
            <a:endParaRPr lang="en-US"/>
          </a:p>
        </p:txBody>
      </p:sp>
    </p:spTree>
    <p:extLst>
      <p:ext uri="{BB962C8B-B14F-4D97-AF65-F5344CB8AC3E}">
        <p14:creationId xmlns:p14="http://schemas.microsoft.com/office/powerpoint/2010/main" val="428206230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t>Thank you for attending the session today titled _________________________________. A couple of housekeeping things before we get started.</a:t>
            </a:r>
            <a:endParaRPr lang="en-CA" dirty="0"/>
          </a:p>
          <a:p>
            <a:r>
              <a:rPr lang="en-CA" b="1" dirty="0"/>
              <a:t> </a:t>
            </a:r>
            <a:endParaRPr lang="en-CA" dirty="0"/>
          </a:p>
          <a:p>
            <a:r>
              <a:rPr lang="en-CA" b="1" dirty="0"/>
              <a:t>1.</a:t>
            </a:r>
            <a:r>
              <a:rPr lang="en-CA" dirty="0"/>
              <a:t>       </a:t>
            </a:r>
            <a:r>
              <a:rPr lang="en-CA" b="1" dirty="0"/>
              <a:t>First, this session is being recorded and will be posted on the publically accessible Telehealth portal at firstnatonsTH.ca</a:t>
            </a:r>
            <a:endParaRPr lang="en-CA" dirty="0"/>
          </a:p>
          <a:p>
            <a:r>
              <a:rPr lang="en-CA" b="1" dirty="0"/>
              <a:t>2.</a:t>
            </a:r>
            <a:r>
              <a:rPr lang="en-CA" dirty="0"/>
              <a:t>       </a:t>
            </a:r>
            <a:r>
              <a:rPr lang="en-CA" b="1" dirty="0"/>
              <a:t>Second, we ask that you please mute your microphones during the presentation portion of this session. There will be an opportunity for questions at the end. At which point we’ll call out to your individual sites, you can unmute your microphones, ask your questions and re-mute your microphones once again.</a:t>
            </a:r>
            <a:endParaRPr lang="en-CA" dirty="0"/>
          </a:p>
          <a:p>
            <a:r>
              <a:rPr lang="en-CA" b="1" dirty="0"/>
              <a:t> </a:t>
            </a:r>
            <a:endParaRPr lang="en-CA" dirty="0"/>
          </a:p>
          <a:p>
            <a:r>
              <a:rPr lang="en-CA" b="1" dirty="0"/>
              <a:t>With that, I’ll turn it over to our presenter ___________________________ to begin his/her presentation.</a:t>
            </a:r>
          </a:p>
          <a:p>
            <a:endParaRPr lang="en-CA" dirty="0"/>
          </a:p>
          <a:p>
            <a:endParaRPr lang="en-CA" dirty="0" smtClean="0"/>
          </a:p>
          <a:p>
            <a:endParaRPr lang="en-CA" dirty="0" smtClean="0"/>
          </a:p>
          <a:p>
            <a:endParaRPr lang="en-CA" dirty="0" smtClean="0"/>
          </a:p>
          <a:p>
            <a:endParaRPr lang="en-CA" dirty="0" smtClean="0"/>
          </a:p>
          <a:p>
            <a:endParaRPr lang="en-CA" dirty="0" smtClean="0"/>
          </a:p>
          <a:p>
            <a:endParaRPr lang="en-CA" dirty="0" smtClean="0"/>
          </a:p>
          <a:p>
            <a:r>
              <a:rPr lang="en-CA" dirty="0" smtClean="0"/>
              <a:t>Hi, My name is ____________ and I am a dietetic intern</a:t>
            </a:r>
            <a:r>
              <a:rPr lang="en-CA" baseline="0" dirty="0" smtClean="0"/>
              <a:t> working with the nutrition advisory team in the First Nations and Inuit Health Branch, Department of Indigenous Services Canada</a:t>
            </a:r>
            <a:endParaRPr lang="en-CA" dirty="0" smtClean="0"/>
          </a:p>
          <a:p>
            <a:r>
              <a:rPr lang="en-CA" baseline="0" dirty="0" smtClean="0"/>
              <a:t> </a:t>
            </a:r>
          </a:p>
          <a:p>
            <a:r>
              <a:rPr lang="en-CA" baseline="0" dirty="0" smtClean="0"/>
              <a:t>Today’s presentation is an example of one of the “Grab n’ Go” presentations that will be made available on One Health for community health providers to use. They will be posted in “kits” that will have the presentation with presenter notes (under the slide), supporting handouts, and activities for group sessions. They are meant to be what they are called, as “Grab n’ Go” resources, meaning that any healthcare worker can do these presentations without having any previous background knowledge on the topics. These presentations can be edited to whatever works best for you, but we do ask that if you make edits that you remove the Government of Canada logo from the slides.</a:t>
            </a:r>
          </a:p>
          <a:p>
            <a:endParaRPr lang="en-CA" baseline="0" dirty="0" smtClean="0"/>
          </a:p>
          <a:p>
            <a:r>
              <a:rPr lang="en-CA" baseline="0" dirty="0" smtClean="0"/>
              <a:t>With that being said, lets get started on the topic today, “Eating for a Healthy Gut”</a:t>
            </a:r>
          </a:p>
          <a:p>
            <a:endParaRPr lang="en-CA" baseline="0" dirty="0" smtClean="0"/>
          </a:p>
          <a:p>
            <a:endParaRPr lang="en-CA" dirty="0" smtClean="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a:t>
            </a:fld>
            <a:endParaRPr lang="en-CA"/>
          </a:p>
        </p:txBody>
      </p:sp>
    </p:spTree>
    <p:extLst>
      <p:ext uri="{BB962C8B-B14F-4D97-AF65-F5344CB8AC3E}">
        <p14:creationId xmlns:p14="http://schemas.microsoft.com/office/powerpoint/2010/main" val="3286316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That brings us</a:t>
            </a:r>
            <a:r>
              <a:rPr lang="en-CA" baseline="0" dirty="0" smtClean="0"/>
              <a:t> to diet</a:t>
            </a:r>
            <a:r>
              <a:rPr lang="en-CA" dirty="0" smtClean="0"/>
              <a:t>, where</a:t>
            </a:r>
            <a:r>
              <a:rPr lang="en-CA" baseline="0" dirty="0" smtClean="0"/>
              <a:t> the saying “we are what we eat” comes into effect</a:t>
            </a:r>
          </a:p>
          <a:p>
            <a:r>
              <a:rPr lang="en-CA" baseline="0" dirty="0" smtClean="0"/>
              <a:t>As the different foods we eat we select what types of bacteria can grow in our gut </a:t>
            </a:r>
          </a:p>
          <a:p>
            <a:r>
              <a:rPr lang="en-CA" baseline="0" dirty="0" smtClean="0"/>
              <a:t>If we eat healthy, we help to make sure that our gut is getting all the nutrients it needs to stay healthy</a:t>
            </a:r>
          </a:p>
          <a:p>
            <a:endParaRPr lang="en-CA" baseline="0" dirty="0" smtClean="0"/>
          </a:p>
          <a:p>
            <a:r>
              <a:rPr lang="en-CA" baseline="0" dirty="0" smtClean="0"/>
              <a:t>Depending on what foods we eat, it can help to increase the diversity of bacteria in our gut and keep them balanced for overall health</a:t>
            </a:r>
          </a:p>
          <a:p>
            <a:endParaRPr lang="en-CA" baseline="0" dirty="0" smtClean="0"/>
          </a:p>
          <a:p>
            <a:r>
              <a:rPr lang="en-CA" baseline="0" dirty="0" smtClean="0"/>
              <a:t>Specifically, we will take a closer look at how probiotics and prebiotics can influence our gut health</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10</a:t>
            </a:fld>
            <a:endParaRPr lang="en-CA"/>
          </a:p>
        </p:txBody>
      </p:sp>
    </p:spTree>
    <p:extLst>
      <p:ext uri="{BB962C8B-B14F-4D97-AF65-F5344CB8AC3E}">
        <p14:creationId xmlns:p14="http://schemas.microsoft.com/office/powerpoint/2010/main" val="297573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Starting with probiotics,</a:t>
            </a:r>
          </a:p>
          <a:p>
            <a:endParaRPr lang="en-CA" dirty="0" smtClean="0"/>
          </a:p>
          <a:p>
            <a:r>
              <a:rPr lang="en-CA" dirty="0" smtClean="0"/>
              <a:t>These</a:t>
            </a:r>
            <a:r>
              <a:rPr lang="en-CA" baseline="0" dirty="0" smtClean="0"/>
              <a:t> are live microorganisms that can be beneficial to the health of the host (our bodies)</a:t>
            </a:r>
          </a:p>
          <a:p>
            <a:endParaRPr lang="en-CA" baseline="0" dirty="0" smtClean="0"/>
          </a:p>
          <a:p>
            <a:r>
              <a:rPr lang="en-CA" baseline="0" dirty="0" smtClean="0"/>
              <a:t>Some known benefits of probiotics have included helping with digestion, keeping us regular, improve nutrient absorption, and help keep a balance of “good” bacteria in the gut</a:t>
            </a:r>
            <a:endParaRPr lang="en-CA" dirty="0" smtClean="0"/>
          </a:p>
          <a:p>
            <a:endParaRPr lang="en-CA" dirty="0" smtClean="0"/>
          </a:p>
          <a:p>
            <a:endParaRPr lang="en-CA" dirty="0" smtClean="0"/>
          </a:p>
          <a:p>
            <a:endParaRPr lang="en-CA" dirty="0" smtClean="0"/>
          </a:p>
          <a:p>
            <a:endParaRPr lang="en-CA" dirty="0" smtClean="0"/>
          </a:p>
          <a:p>
            <a:r>
              <a:rPr lang="en-CA" dirty="0" smtClean="0"/>
              <a:t>When we eat probiotics, they can help with</a:t>
            </a:r>
            <a:r>
              <a:rPr lang="en-CA" baseline="0" dirty="0" smtClean="0"/>
              <a:t> our digestion, keep us regular, and add to the balance of good bacteria in the gut so there is less room for bad bacteria to grow</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11</a:t>
            </a:fld>
            <a:endParaRPr lang="en-CA"/>
          </a:p>
        </p:txBody>
      </p:sp>
    </p:spTree>
    <p:extLst>
      <p:ext uri="{BB962C8B-B14F-4D97-AF65-F5344CB8AC3E}">
        <p14:creationId xmlns:p14="http://schemas.microsoft.com/office/powerpoint/2010/main" val="756643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 are specific criteria in order for microorganisms to be called probiotics.</a:t>
            </a:r>
            <a:r>
              <a:rPr lang="en-CA" baseline="0" dirty="0" smtClean="0"/>
              <a:t> Companies </a:t>
            </a:r>
            <a:r>
              <a:rPr lang="en-CA" dirty="0" smtClean="0"/>
              <a:t>can only market a product as having</a:t>
            </a:r>
            <a:r>
              <a:rPr lang="en-CA" baseline="0" dirty="0" smtClean="0"/>
              <a:t> probiotics</a:t>
            </a:r>
            <a:r>
              <a:rPr lang="en-CA" dirty="0" smtClean="0"/>
              <a:t> if</a:t>
            </a:r>
            <a:r>
              <a:rPr lang="en-CA" baseline="0" dirty="0" smtClean="0"/>
              <a:t>:</a:t>
            </a:r>
          </a:p>
          <a:p>
            <a:endParaRPr lang="en-CA" baseline="0" dirty="0" smtClean="0"/>
          </a:p>
          <a:p>
            <a:pPr marL="588881" indent="-471105">
              <a:buFont typeface="+mj-lt"/>
              <a:buAutoNum type="arabicPeriod"/>
            </a:pPr>
            <a:r>
              <a:rPr lang="en-CA" dirty="0" smtClean="0"/>
              <a:t>Be able to survive the digestion process. In other words, when you eat the food with the probiotic, the bacteria must be able to make</a:t>
            </a:r>
            <a:r>
              <a:rPr lang="en-CA" baseline="0" dirty="0" smtClean="0"/>
              <a:t> it all the way from your mouth, through your stomach and small intestine to your colon, where most of the other good bacteria live!</a:t>
            </a:r>
            <a:endParaRPr lang="en-CA" dirty="0" smtClean="0"/>
          </a:p>
          <a:p>
            <a:pPr marL="588881" indent="-471105">
              <a:buFont typeface="+mj-lt"/>
              <a:buAutoNum type="arabicPeriod"/>
            </a:pPr>
            <a:r>
              <a:rPr lang="en-CA" dirty="0" smtClean="0"/>
              <a:t>Not toxic (it won’t make you sick)</a:t>
            </a:r>
          </a:p>
          <a:p>
            <a:pPr marL="588881" indent="-471105">
              <a:buFont typeface="+mj-lt"/>
              <a:buAutoNum type="arabicPeriod"/>
            </a:pPr>
            <a:r>
              <a:rPr lang="en-CA" dirty="0" smtClean="0"/>
              <a:t>Remain alive during transport and storage. So that when the product is being moved to the store and to your house, the bacteria are still able to stay alive in amounts</a:t>
            </a:r>
            <a:r>
              <a:rPr lang="en-CA" baseline="0" dirty="0" smtClean="0"/>
              <a:t> that are still going to be helpful to your body</a:t>
            </a:r>
            <a:endParaRPr lang="en-CA" dirty="0" smtClean="0"/>
          </a:p>
          <a:p>
            <a:pPr marL="588881" indent="-471105">
              <a:buFont typeface="+mj-lt"/>
              <a:buAutoNum type="arabicPeriod"/>
            </a:pPr>
            <a:r>
              <a:rPr lang="en-CA" dirty="0" smtClean="0"/>
              <a:t>Have beneficial effects</a:t>
            </a:r>
          </a:p>
          <a:p>
            <a:pPr marL="588881" indent="-471105">
              <a:buFont typeface="+mj-lt"/>
              <a:buAutoNum type="arabicPeriod"/>
            </a:pPr>
            <a:r>
              <a:rPr lang="en-CA" dirty="0" smtClean="0"/>
              <a:t>Help balance gut </a:t>
            </a:r>
            <a:r>
              <a:rPr lang="en-CA" dirty="0" err="1" smtClean="0"/>
              <a:t>microbiota</a:t>
            </a:r>
            <a:endParaRPr lang="en-CA" dirty="0" smtClean="0"/>
          </a:p>
          <a:p>
            <a:pPr marL="588881" indent="-471105">
              <a:buFont typeface="+mj-lt"/>
              <a:buAutoNum type="arabicPeriod"/>
            </a:pPr>
            <a:r>
              <a:rPr lang="en-CA" dirty="0" smtClean="0"/>
              <a:t>Help protect against bad bacteria</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12</a:t>
            </a:fld>
            <a:endParaRPr lang="en-CA"/>
          </a:p>
        </p:txBody>
      </p:sp>
    </p:spTree>
    <p:extLst>
      <p:ext uri="{BB962C8B-B14F-4D97-AF65-F5344CB8AC3E}">
        <p14:creationId xmlns:p14="http://schemas.microsoft.com/office/powerpoint/2010/main" val="2923699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is just a</a:t>
            </a:r>
            <a:r>
              <a:rPr lang="en-CA" baseline="0" dirty="0" smtClean="0"/>
              <a:t> cartoony example of how the probiotics help to protect us from bad bacteria</a:t>
            </a:r>
            <a:endParaRPr lang="en-CA" dirty="0" smtClean="0"/>
          </a:p>
          <a:p>
            <a:r>
              <a:rPr lang="en-CA" dirty="0" smtClean="0"/>
              <a:t>The walls of the gut have a limited amount of space for bacteria</a:t>
            </a:r>
            <a:r>
              <a:rPr lang="en-CA" baseline="0" dirty="0" smtClean="0"/>
              <a:t> to “settle-in”. One suggested mechanism for how p</a:t>
            </a:r>
            <a:r>
              <a:rPr lang="en-CA" dirty="0" smtClean="0"/>
              <a:t>robiotics</a:t>
            </a:r>
            <a:r>
              <a:rPr lang="en-CA" baseline="0" dirty="0" smtClean="0"/>
              <a:t> help to protect us against bad bacteria is that they line the wall of the gut to keep bad bacteria from sticking around.</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13</a:t>
            </a:fld>
            <a:endParaRPr lang="en-CA"/>
          </a:p>
        </p:txBody>
      </p:sp>
    </p:spTree>
    <p:extLst>
      <p:ext uri="{BB962C8B-B14F-4D97-AF65-F5344CB8AC3E}">
        <p14:creationId xmlns:p14="http://schemas.microsoft.com/office/powerpoint/2010/main" val="71104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Probiotics come in a variety of forms, including:</a:t>
            </a:r>
          </a:p>
          <a:p>
            <a:pPr marL="173370" indent="-173370">
              <a:buFont typeface="Arial" panose="020B0604020202020204" pitchFamily="34" charset="0"/>
              <a:buChar char="•"/>
            </a:pPr>
            <a:r>
              <a:rPr lang="en-CA" dirty="0" smtClean="0"/>
              <a:t>Supplements; read the label</a:t>
            </a:r>
          </a:p>
          <a:p>
            <a:pPr marL="173370" indent="-173370">
              <a:buFont typeface="Arial" panose="020B0604020202020204" pitchFamily="34" charset="0"/>
              <a:buChar char="•"/>
            </a:pPr>
            <a:r>
              <a:rPr lang="en-CA" dirty="0" smtClean="0"/>
              <a:t>Food</a:t>
            </a:r>
          </a:p>
          <a:p>
            <a:pPr marL="635691" lvl="1" indent="-173370">
              <a:buFont typeface="Arial" panose="020B0604020202020204" pitchFamily="34" charset="0"/>
              <a:buChar char="•"/>
            </a:pPr>
            <a:r>
              <a:rPr lang="en-CA" dirty="0" smtClean="0"/>
              <a:t>Naturally</a:t>
            </a:r>
            <a:r>
              <a:rPr lang="en-CA" baseline="0" dirty="0" smtClean="0"/>
              <a:t> occurring or a</a:t>
            </a:r>
            <a:r>
              <a:rPr lang="en-CA" dirty="0" smtClean="0"/>
              <a:t>dded to the food product</a:t>
            </a:r>
          </a:p>
          <a:p>
            <a:r>
              <a:rPr lang="en-CA" dirty="0" smtClean="0"/>
              <a:t>Natural foods that have probiotics have gone through a process called </a:t>
            </a:r>
            <a:r>
              <a:rPr lang="en-CA" baseline="0" dirty="0" smtClean="0"/>
              <a:t>fermentation. Fermentation happens when a bacteria or yeast breaks down the food product in an environment with no oxygen. As it breaks down the food, the bacteria usually produce an acid, which is why fermented foods taste sour, like sauerkraut.</a:t>
            </a:r>
          </a:p>
          <a:p>
            <a:endParaRPr lang="en-CA" baseline="0" dirty="0" smtClean="0"/>
          </a:p>
          <a:p>
            <a:r>
              <a:rPr lang="en-CA" baseline="0" dirty="0" smtClean="0"/>
              <a:t>As I previously mentioned, yogurt can be a probiotic if live cultures have been added to it after processing.</a:t>
            </a:r>
          </a:p>
          <a:p>
            <a:r>
              <a:rPr lang="en-CA" baseline="0" dirty="0" smtClean="0"/>
              <a:t> </a:t>
            </a:r>
          </a:p>
          <a:p>
            <a:r>
              <a:rPr lang="en-CA" baseline="0" dirty="0" smtClean="0"/>
              <a:t>An important thing to note that any form of probiotics have to be taken regularly to maintain any benefits, since the probiotic bacteria do not keep growing in the gut and are “flushed” out with the renewing of the cells in our gut.</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14</a:t>
            </a:fld>
            <a:endParaRPr lang="en-CA"/>
          </a:p>
        </p:txBody>
      </p:sp>
    </p:spTree>
    <p:extLst>
      <p:ext uri="{BB962C8B-B14F-4D97-AF65-F5344CB8AC3E}">
        <p14:creationId xmlns:p14="http://schemas.microsoft.com/office/powerpoint/2010/main" val="138248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More examples</a:t>
            </a:r>
            <a:r>
              <a:rPr lang="en-CA" baseline="0" dirty="0" smtClean="0"/>
              <a:t> of naturally fermented foods include kimchi and kefir, as shown at the bottom of the slide. Kimchi is a lot like sauerkraut, but originates from Korea and is made with different spices. Kefir is a type of fermented milk, originating from Russia. These foods are all naturally fermented, and can contain many different types of bacteria.</a:t>
            </a:r>
          </a:p>
          <a:p>
            <a:endParaRPr lang="en-CA" baseline="0" dirty="0" smtClean="0"/>
          </a:p>
          <a:p>
            <a:r>
              <a:rPr lang="en-CA" baseline="0" dirty="0" smtClean="0"/>
              <a:t>These products can act as probiotics, but there are two things to keep in mind:</a:t>
            </a:r>
          </a:p>
          <a:p>
            <a:pPr marL="231160" indent="-231160">
              <a:buAutoNum type="arabicParenR"/>
            </a:pPr>
            <a:r>
              <a:rPr lang="en-CA" baseline="0" dirty="0" smtClean="0"/>
              <a:t>Also, not all fermented foods contain enough live bacteria to be helpful to our gut health.</a:t>
            </a:r>
          </a:p>
          <a:p>
            <a:pPr marL="231160" indent="-231160">
              <a:buAutoNum type="arabicParenR"/>
            </a:pPr>
            <a:r>
              <a:rPr lang="en-CA" baseline="0" dirty="0" smtClean="0"/>
              <a:t>Some of these products sold in stores, like sauerkraut and kimchi, are made with vinegar instead of being naturally fermented and are processed at a very high heat, killing any of the live good bacteria. If you are looking at purchasing these products for a probiotic benefit, look for “live cultures” on the ingredients label. </a:t>
            </a:r>
          </a:p>
          <a:p>
            <a:endParaRPr lang="en-CA" baseline="0" dirty="0" smtClean="0"/>
          </a:p>
          <a:p>
            <a:r>
              <a:rPr lang="en-CA" baseline="0" dirty="0" smtClean="0"/>
              <a:t>Specific probiotic bacteria are often added to foods like yogurt</a:t>
            </a:r>
          </a:p>
          <a:p>
            <a:endParaRPr lang="en-CA" baseline="0" dirty="0" smtClean="0"/>
          </a:p>
          <a:p>
            <a:r>
              <a:rPr lang="en-CA" baseline="0" dirty="0" smtClean="0"/>
              <a:t>Pay attention to the amount of salt and sugar added to these products. While they do contain bacteria that are good for our gut health, they can often contain a lot of salt and sugar that is not good for our overall health!</a:t>
            </a:r>
          </a:p>
          <a:p>
            <a:r>
              <a:rPr lang="en-CA" baseline="0" dirty="0" smtClean="0"/>
              <a:t>Plain yogurt is a good choice of probiotic food because it has lots of nutrients that are healthy for our body (calcium, vitamin D) and it does not have added sugars. This way you can add your own fruit for </a:t>
            </a:r>
            <a:r>
              <a:rPr lang="en-CA" baseline="0" dirty="0" err="1" smtClean="0"/>
              <a:t>flavor</a:t>
            </a:r>
            <a:r>
              <a:rPr lang="en-CA" baseline="0" dirty="0" smtClean="0"/>
              <a:t> to control the amount of extra sugar.</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15</a:t>
            </a:fld>
            <a:endParaRPr lang="en-CA"/>
          </a:p>
        </p:txBody>
      </p:sp>
    </p:spTree>
    <p:extLst>
      <p:ext uri="{BB962C8B-B14F-4D97-AF65-F5344CB8AC3E}">
        <p14:creationId xmlns:p14="http://schemas.microsoft.com/office/powerpoint/2010/main" val="315484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With</a:t>
            </a:r>
            <a:r>
              <a:rPr lang="en-CA" baseline="0" dirty="0" smtClean="0"/>
              <a:t> that being said, not all foods with added probiotics are healthy choices. A good example is that probiotics are sometimes added to juices. Companies do this to help market their product. </a:t>
            </a:r>
          </a:p>
          <a:p>
            <a:endParaRPr lang="en-CA" baseline="0" dirty="0" smtClean="0"/>
          </a:p>
          <a:p>
            <a:r>
              <a:rPr lang="en-CA" baseline="0" dirty="0" smtClean="0"/>
              <a:t>Juice is not recommended as a healthy beverage choice and should be limited to ½ cup of 100% pure fruit juice in a day.</a:t>
            </a:r>
          </a:p>
          <a:p>
            <a:endParaRPr lang="en-CA" baseline="0" dirty="0"/>
          </a:p>
          <a:p>
            <a:r>
              <a:rPr lang="en-CA" baseline="0" dirty="0" smtClean="0"/>
              <a:t>This is because:</a:t>
            </a:r>
          </a:p>
          <a:p>
            <a:endParaRPr lang="en-CA" baseline="0" dirty="0" smtClean="0"/>
          </a:p>
          <a:p>
            <a:pPr marL="173370" indent="-173370">
              <a:buFontTx/>
              <a:buChar char="-"/>
            </a:pPr>
            <a:r>
              <a:rPr lang="en-CA" baseline="0" dirty="0" smtClean="0"/>
              <a:t>Juice is a source of simple sugars (sugar that is already broken down for absorption). This means that it can quickly enter our blood stream and increase our blood sugar levels</a:t>
            </a:r>
          </a:p>
          <a:p>
            <a:endParaRPr lang="en-CA" baseline="0" dirty="0" smtClean="0"/>
          </a:p>
          <a:p>
            <a:pPr marL="173370" indent="-173370">
              <a:buFontTx/>
              <a:buChar char="-"/>
            </a:pPr>
            <a:r>
              <a:rPr lang="en-CA" baseline="0" dirty="0" smtClean="0"/>
              <a:t>Can be high in calories (or energy) that won’t be registered by our brains. This means that because it doesn’t take a lot of effort to get into our bodies (i.e. doesn’t require a lot of chewing and is quickly absorbed), our brain isn’t told that we had taken in some energy and won’t know to adjust our hunger. </a:t>
            </a:r>
          </a:p>
          <a:p>
            <a:pPr marL="173370" indent="-173370">
              <a:buFontTx/>
              <a:buChar char="-"/>
            </a:pPr>
            <a:endParaRPr lang="en-CA" baseline="0" dirty="0" smtClean="0"/>
          </a:p>
          <a:p>
            <a:r>
              <a:rPr lang="en-CA" baseline="0" dirty="0" smtClean="0"/>
              <a:t>Now that we know what probiotics are, what about prebiotics and their role?</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16</a:t>
            </a:fld>
            <a:endParaRPr lang="en-CA"/>
          </a:p>
        </p:txBody>
      </p:sp>
    </p:spTree>
    <p:extLst>
      <p:ext uri="{BB962C8B-B14F-4D97-AF65-F5344CB8AC3E}">
        <p14:creationId xmlns:p14="http://schemas.microsoft.com/office/powerpoint/2010/main" val="367532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Prebiotics! These are </a:t>
            </a:r>
            <a:r>
              <a:rPr lang="en-CA" dirty="0" smtClean="0"/>
              <a:t>non-digestible food ingredients that help the growth of good bacteria in the gut</a:t>
            </a:r>
          </a:p>
          <a:p>
            <a:r>
              <a:rPr lang="en-CA" dirty="0" smtClean="0"/>
              <a:t>They are also called the “food” for probiotics</a:t>
            </a:r>
          </a:p>
          <a:p>
            <a:r>
              <a:rPr lang="en-CA" dirty="0" smtClean="0"/>
              <a:t>It is known that the prebiotics in food help to feed good bacteria in the gut,</a:t>
            </a:r>
            <a:r>
              <a:rPr lang="en-CA" baseline="0" dirty="0" smtClean="0"/>
              <a:t> which h</a:t>
            </a:r>
            <a:r>
              <a:rPr lang="en-CA" dirty="0" smtClean="0"/>
              <a:t>elp good bacteria grow and multiply</a:t>
            </a:r>
          </a:p>
          <a:p>
            <a:r>
              <a:rPr lang="en-CA" dirty="0" smtClean="0"/>
              <a:t>Prebiotics</a:t>
            </a:r>
            <a:r>
              <a:rPr lang="en-CA" baseline="0" dirty="0" smtClean="0"/>
              <a:t> can also h</a:t>
            </a:r>
            <a:r>
              <a:rPr lang="en-CA" dirty="0" smtClean="0"/>
              <a:t>elp with constipation</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17</a:t>
            </a:fld>
            <a:endParaRPr lang="en-CA"/>
          </a:p>
        </p:txBody>
      </p:sp>
    </p:spTree>
    <p:extLst>
      <p:ext uri="{BB962C8B-B14F-4D97-AF65-F5344CB8AC3E}">
        <p14:creationId xmlns:p14="http://schemas.microsoft.com/office/powerpoint/2010/main" val="356026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Prebiotics are found in high fibre foods,</a:t>
            </a:r>
            <a:r>
              <a:rPr lang="en-CA" baseline="0" dirty="0" smtClean="0"/>
              <a:t> which is why they can help with constipation.</a:t>
            </a:r>
            <a:r>
              <a:rPr lang="en-CA" dirty="0" smtClean="0"/>
              <a:t> </a:t>
            </a:r>
          </a:p>
          <a:p>
            <a:endParaRPr lang="en-CA" dirty="0" smtClean="0"/>
          </a:p>
          <a:p>
            <a:r>
              <a:rPr lang="en-CA" dirty="0" smtClean="0"/>
              <a:t>Prebiotics are also found in foods such as whole grain foods and fruits and vegetables like onions, garlic, leeks and soybeans</a:t>
            </a:r>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r>
              <a:rPr lang="en-CA" dirty="0" smtClean="0"/>
              <a:t>They are food components such as inulin, pectin, resistant starch, and oligosaccharides, which is the component in breast milk that helps to feed the good gut bacteria</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18</a:t>
            </a:fld>
            <a:endParaRPr lang="en-CA"/>
          </a:p>
        </p:txBody>
      </p:sp>
    </p:spTree>
    <p:extLst>
      <p:ext uri="{BB962C8B-B14F-4D97-AF65-F5344CB8AC3E}">
        <p14:creationId xmlns:p14="http://schemas.microsoft.com/office/powerpoint/2010/main" val="2072962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19</a:t>
            </a:fld>
            <a:endParaRPr lang="en-CA"/>
          </a:p>
        </p:txBody>
      </p:sp>
    </p:spTree>
    <p:extLst>
      <p:ext uri="{BB962C8B-B14F-4D97-AF65-F5344CB8AC3E}">
        <p14:creationId xmlns:p14="http://schemas.microsoft.com/office/powerpoint/2010/main" val="3711198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My note: The goal for the end of this session is to help you develop a basic understanding of why the bacteria in our gut are important for our health. You will also be learning about pre- and probiotics, to help you develop an understanding of their different actions and food sources. And lastly, by the end of the session, we want you take-away three things that you can do to help positively influence your gut health</a:t>
            </a:r>
          </a:p>
          <a:p>
            <a:endParaRPr lang="en-CA" baseline="0" dirty="0" smtClean="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a:t>
            </a:fld>
            <a:endParaRPr lang="en-CA"/>
          </a:p>
        </p:txBody>
      </p:sp>
    </p:spTree>
    <p:extLst>
      <p:ext uri="{BB962C8B-B14F-4D97-AF65-F5344CB8AC3E}">
        <p14:creationId xmlns:p14="http://schemas.microsoft.com/office/powerpoint/2010/main" val="759905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Benefits to food sources of probiotics</a:t>
            </a:r>
            <a:r>
              <a:rPr lang="en-CA" baseline="0" dirty="0" smtClean="0"/>
              <a:t> include:</a:t>
            </a:r>
          </a:p>
          <a:p>
            <a:endParaRPr lang="en-CA" baseline="0" dirty="0" smtClean="0"/>
          </a:p>
          <a:p>
            <a:r>
              <a:rPr lang="en-CA" baseline="0" dirty="0" smtClean="0"/>
              <a:t>- The other nutrients that the food source provides, like calcium and protein in probiotic yogurt</a:t>
            </a:r>
          </a:p>
          <a:p>
            <a:pPr marL="173370" indent="-173370">
              <a:buFontTx/>
              <a:buChar char="-"/>
            </a:pPr>
            <a:r>
              <a:rPr lang="en-CA" baseline="0" dirty="0" smtClean="0"/>
              <a:t>Since it is a food source, it can provide both pre- and probiotics. A good example of this is cabbage, as the fibre in cabbage acts as a food source for the probiotics in Sauerkraut</a:t>
            </a:r>
          </a:p>
          <a:p>
            <a:endParaRPr lang="en-CA" baseline="0" dirty="0" smtClean="0"/>
          </a:p>
          <a:p>
            <a:r>
              <a:rPr lang="en-CA" baseline="0" dirty="0" smtClean="0"/>
              <a:t>Downsides to probiotics in food include:</a:t>
            </a:r>
          </a:p>
          <a:p>
            <a:endParaRPr lang="en-CA" dirty="0" smtClean="0"/>
          </a:p>
          <a:p>
            <a:pPr marL="173370" indent="-173370">
              <a:buFontTx/>
              <a:buChar char="-"/>
            </a:pPr>
            <a:r>
              <a:rPr lang="en-CA" dirty="0" smtClean="0"/>
              <a:t>Only certain foods have probiotics, limited selection to</a:t>
            </a:r>
            <a:r>
              <a:rPr lang="en-CA" baseline="0" dirty="0" smtClean="0"/>
              <a:t> choose from</a:t>
            </a:r>
          </a:p>
          <a:p>
            <a:endParaRPr lang="en-CA" baseline="0" dirty="0" smtClean="0"/>
          </a:p>
          <a:p>
            <a:pPr marL="173370" indent="-173370">
              <a:buFontTx/>
              <a:buChar char="-"/>
            </a:pPr>
            <a:r>
              <a:rPr lang="en-CA" baseline="0" dirty="0" smtClean="0"/>
              <a:t>Some people may find that they experience bloating or constipation if they eat too much yogurt or milk products. This might mean that there is a lower amount of the enzyme lactase around to digest the sugar lactose in these products, known as lactose intolerance. Fortunately, there are lactose-free products around, such as a lactose-free yogurt. Check the label to make sure that these products have added cultures to be considered probiotics.  </a:t>
            </a:r>
            <a:endParaRPr lang="en-CA" dirty="0" smtClean="0"/>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20</a:t>
            </a:fld>
            <a:endParaRPr lang="en-CA"/>
          </a:p>
        </p:txBody>
      </p:sp>
    </p:spTree>
    <p:extLst>
      <p:ext uri="{BB962C8B-B14F-4D97-AF65-F5344CB8AC3E}">
        <p14:creationId xmlns:p14="http://schemas.microsoft.com/office/powerpoint/2010/main" val="3711198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Benefits to probiotic supplements include</a:t>
            </a:r>
            <a:r>
              <a:rPr lang="en-CA" baseline="0" dirty="0" smtClean="0"/>
              <a:t>:</a:t>
            </a:r>
          </a:p>
          <a:p>
            <a:endParaRPr lang="en-CA" baseline="0" dirty="0" smtClean="0"/>
          </a:p>
          <a:p>
            <a:pPr marL="173370" indent="-173370">
              <a:buFontTx/>
              <a:buChar char="-"/>
            </a:pPr>
            <a:r>
              <a:rPr lang="en-CA" baseline="0" dirty="0" smtClean="0"/>
              <a:t>Some types of supplements may provide a greater number and variety of microorganisms that could be beneficial for certain conditions. An example would be VSL#3 for patients with ulcerative colitis as this condition only affects the colon, where majority of our microorganisms live</a:t>
            </a:r>
          </a:p>
          <a:p>
            <a:pPr defTabSz="462321">
              <a:defRPr/>
            </a:pPr>
            <a:endParaRPr lang="en-CA" dirty="0" smtClean="0"/>
          </a:p>
          <a:p>
            <a:pPr defTabSz="462321">
              <a:defRPr/>
            </a:pPr>
            <a:r>
              <a:rPr lang="en-CA" dirty="0" smtClean="0"/>
              <a:t>If you would like to use probiotic</a:t>
            </a:r>
            <a:r>
              <a:rPr lang="en-CA" baseline="0" dirty="0" smtClean="0"/>
              <a:t> supplements</a:t>
            </a:r>
            <a:r>
              <a:rPr lang="en-CA" dirty="0" smtClean="0"/>
              <a:t> for</a:t>
            </a:r>
            <a:r>
              <a:rPr lang="en-CA" baseline="0" dirty="0" smtClean="0"/>
              <a:t> </a:t>
            </a:r>
            <a:r>
              <a:rPr lang="en-CA" dirty="0" smtClean="0"/>
              <a:t>a certain condition, it is important to check the</a:t>
            </a:r>
            <a:r>
              <a:rPr lang="en-CA" baseline="0" dirty="0" smtClean="0"/>
              <a:t> evidence for </a:t>
            </a:r>
            <a:r>
              <a:rPr lang="en-CA" dirty="0" smtClean="0"/>
              <a:t>which strain(s) could</a:t>
            </a:r>
            <a:r>
              <a:rPr lang="en-CA" baseline="0" dirty="0" smtClean="0"/>
              <a:t> be helpful</a:t>
            </a:r>
            <a:r>
              <a:rPr lang="en-CA" dirty="0" smtClean="0"/>
              <a:t>. You</a:t>
            </a:r>
            <a:r>
              <a:rPr lang="en-CA" baseline="0" dirty="0" smtClean="0"/>
              <a:t> can always talk to your doctor if you wanted to learn more about taking probiotic supplements for a certain condition.</a:t>
            </a:r>
            <a:r>
              <a:rPr lang="en-CA" dirty="0" smtClean="0"/>
              <a:t> </a:t>
            </a:r>
            <a:endParaRPr lang="en-CA" baseline="0" dirty="0" smtClean="0"/>
          </a:p>
          <a:p>
            <a:endParaRPr lang="en-CA" baseline="0" dirty="0" smtClean="0"/>
          </a:p>
          <a:p>
            <a:r>
              <a:rPr lang="en-CA" baseline="0" dirty="0" smtClean="0"/>
              <a:t>Downsides to probiotic supplements include:</a:t>
            </a:r>
          </a:p>
          <a:p>
            <a:endParaRPr lang="en-CA" dirty="0" smtClean="0"/>
          </a:p>
          <a:p>
            <a:pPr marL="173370" indent="-173370">
              <a:buFontTx/>
              <a:buChar char="-"/>
            </a:pPr>
            <a:r>
              <a:rPr lang="en-CA" baseline="0" dirty="0" smtClean="0"/>
              <a:t>That they won’t provide the same nutritional benefits you would retain from food sources, such as prebiotics and other vitamins and minerals</a:t>
            </a:r>
          </a:p>
          <a:p>
            <a:pPr marL="173370" indent="-173370">
              <a:buFontTx/>
              <a:buChar char="-"/>
            </a:pPr>
            <a:r>
              <a:rPr lang="en-CA" baseline="0" dirty="0" smtClean="0"/>
              <a:t>Can be expensive and can add up in cost as probiotics have to be taken daily to keep living in your gut and continue their effect. </a:t>
            </a:r>
          </a:p>
          <a:p>
            <a:pPr marL="173370" indent="-173370">
              <a:buFontTx/>
              <a:buChar char="-"/>
            </a:pPr>
            <a:r>
              <a:rPr lang="en-CA" baseline="0" dirty="0" smtClean="0"/>
              <a:t>Even though there is a large amount of evidence emerging on these probiotics, there is still more research needed to understand the types of bacteria, dosage, and sources that are most beneficial for health. Keep this in mind if you are interested in purchasing supplements; it is important to label read to know what is in the product you are purchasing.</a:t>
            </a:r>
            <a:endParaRPr lang="en-CA" dirty="0" smtClean="0"/>
          </a:p>
          <a:p>
            <a:endParaRPr lang="en-CA" dirty="0" smtClean="0"/>
          </a:p>
          <a:p>
            <a:r>
              <a:rPr lang="en-CA" dirty="0" smtClean="0"/>
              <a:t>Remember, everyone has a different gut microbiota, so there is no guarantee that one type of probiotic will be as helpful for everyone.</a:t>
            </a:r>
          </a:p>
          <a:p>
            <a:endParaRPr lang="en-CA" dirty="0" smtClean="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21</a:t>
            </a:fld>
            <a:endParaRPr lang="en-CA"/>
          </a:p>
        </p:txBody>
      </p:sp>
    </p:spTree>
    <p:extLst>
      <p:ext uri="{BB962C8B-B14F-4D97-AF65-F5344CB8AC3E}">
        <p14:creationId xmlns:p14="http://schemas.microsoft.com/office/powerpoint/2010/main" val="3711198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What do we know?</a:t>
            </a:r>
          </a:p>
          <a:p>
            <a:endParaRPr lang="en-CA" dirty="0" smtClean="0"/>
          </a:p>
          <a:p>
            <a:r>
              <a:rPr lang="en-CA" dirty="0" smtClean="0"/>
              <a:t>Healthy</a:t>
            </a:r>
            <a:r>
              <a:rPr lang="en-CA" baseline="0" dirty="0" smtClean="0"/>
              <a:t> eating everyday is helpful for everyone in keeping both themselves and their guts healthy.</a:t>
            </a:r>
          </a:p>
          <a:p>
            <a:endParaRPr lang="en-CA" baseline="0" dirty="0" smtClean="0"/>
          </a:p>
          <a:p>
            <a:r>
              <a:rPr lang="en-CA" baseline="0" dirty="0" smtClean="0"/>
              <a:t>- The energy and nutrients from healthy foods will feed you and your “good” gut bacteria</a:t>
            </a:r>
          </a:p>
          <a:p>
            <a:endParaRPr lang="en-CA" baseline="0" dirty="0" smtClean="0"/>
          </a:p>
          <a:p>
            <a:r>
              <a:rPr lang="en-CA" baseline="0" dirty="0" smtClean="0"/>
              <a:t>- It may be more realistic to include pre- and probiotics in your everyday eating patterns as this can be a cheaper alternative to supplements while providing the additional benefits of foods that you need for your overall health</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22</a:t>
            </a:fld>
            <a:endParaRPr lang="en-CA"/>
          </a:p>
        </p:txBody>
      </p:sp>
    </p:spTree>
    <p:extLst>
      <p:ext uri="{BB962C8B-B14F-4D97-AF65-F5344CB8AC3E}">
        <p14:creationId xmlns:p14="http://schemas.microsoft.com/office/powerpoint/2010/main" val="2230172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On</a:t>
            </a:r>
            <a:r>
              <a:rPr lang="en-CA" baseline="0" dirty="0" smtClean="0"/>
              <a:t> the next slide, there are pictures of different foods that can be grouped as probiotics, and/or prebiotics or neither </a:t>
            </a:r>
          </a:p>
          <a:p>
            <a:r>
              <a:rPr lang="en-CA" baseline="0" dirty="0" smtClean="0"/>
              <a:t>As groups at each of your sites, take the next 3 minutes to work together to group the foods in the correct categories</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23</a:t>
            </a:fld>
            <a:endParaRPr lang="en-CA"/>
          </a:p>
        </p:txBody>
      </p:sp>
    </p:spTree>
    <p:extLst>
      <p:ext uri="{BB962C8B-B14F-4D97-AF65-F5344CB8AC3E}">
        <p14:creationId xmlns:p14="http://schemas.microsoft.com/office/powerpoint/2010/main" val="333984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Go!</a:t>
            </a:r>
          </a:p>
          <a:p>
            <a:endParaRPr lang="en-CA" dirty="0" smtClean="0"/>
          </a:p>
          <a:p>
            <a:r>
              <a:rPr lang="en-CA" dirty="0" smtClean="0"/>
              <a:t>Time is up! I hope that you</a:t>
            </a:r>
            <a:r>
              <a:rPr lang="en-CA" baseline="0" dirty="0" smtClean="0"/>
              <a:t> all had some interesting discussion amongst yourselves. </a:t>
            </a:r>
          </a:p>
          <a:p>
            <a:r>
              <a:rPr lang="en-CA" baseline="0" dirty="0" smtClean="0"/>
              <a:t>I am going to pull up the answers on the next slide, and I will call on each site and ask if you had the same answers or if not, why you grouped things differently.</a:t>
            </a:r>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24</a:t>
            </a:fld>
            <a:endParaRPr lang="en-CA"/>
          </a:p>
        </p:txBody>
      </p:sp>
    </p:spTree>
    <p:extLst>
      <p:ext uri="{BB962C8B-B14F-4D97-AF65-F5344CB8AC3E}">
        <p14:creationId xmlns:p14="http://schemas.microsoft.com/office/powerpoint/2010/main" val="6823048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25</a:t>
            </a:fld>
            <a:endParaRPr lang="en-CA"/>
          </a:p>
        </p:txBody>
      </p:sp>
    </p:spTree>
    <p:extLst>
      <p:ext uri="{BB962C8B-B14F-4D97-AF65-F5344CB8AC3E}">
        <p14:creationId xmlns:p14="http://schemas.microsoft.com/office/powerpoint/2010/main" val="12310056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summary of what we talked about, the three take-</a:t>
            </a:r>
            <a:r>
              <a:rPr lang="en-CA" dirty="0" err="1" smtClean="0"/>
              <a:t>away</a:t>
            </a:r>
            <a:r>
              <a:rPr lang="en-CA" baseline="0" dirty="0" err="1" smtClean="0"/>
              <a:t>s</a:t>
            </a:r>
            <a:r>
              <a:rPr lang="en-CA" baseline="0" dirty="0" smtClean="0"/>
              <a:t> of today for </a:t>
            </a:r>
            <a:r>
              <a:rPr lang="en-CA" dirty="0" smtClean="0"/>
              <a:t>what you can actually do to keep your gut healthy</a:t>
            </a:r>
            <a:r>
              <a:rPr lang="en-CA" baseline="0" dirty="0" smtClean="0"/>
              <a:t> are:</a:t>
            </a:r>
            <a:endParaRPr lang="en-CA" dirty="0" smtClean="0"/>
          </a:p>
          <a:p>
            <a:endParaRPr lang="en-CA" dirty="0" smtClean="0"/>
          </a:p>
          <a:p>
            <a:pPr marL="235552" indent="-235552">
              <a:buAutoNum type="arabicParenR"/>
            </a:pPr>
            <a:r>
              <a:rPr lang="en-CA" dirty="0" smtClean="0"/>
              <a:t>Feed the good gut bacteria, in other words, eat prebiotics, including high fibre foods. Not only do these foods help to feed the good gut bacteria, they also help to keep you regular. Breastfeeding is important to help feed the good bacteria in infant’s gut</a:t>
            </a:r>
          </a:p>
          <a:p>
            <a:pPr marL="235552" indent="-235552">
              <a:buAutoNum type="arabicParenR"/>
            </a:pPr>
            <a:r>
              <a:rPr lang="en-CA" dirty="0" smtClean="0"/>
              <a:t>Drink lots of water. As you increase your fibre intake it is important to also increase your water intake to help your body move the fibre through</a:t>
            </a:r>
          </a:p>
          <a:p>
            <a:pPr marL="235552" indent="-235552">
              <a:buAutoNum type="arabicParenR"/>
            </a:pPr>
            <a:r>
              <a:rPr lang="en-CA" dirty="0" smtClean="0"/>
              <a:t>Add in extra “good” bacteria. Eating a probiotic food each day such as yogurt can help keep your gut full of good bacteria, and keep the bad ones out!</a:t>
            </a:r>
          </a:p>
          <a:p>
            <a:pPr marL="235552" indent="-235552">
              <a:buAutoNum type="arabicParenR"/>
            </a:pPr>
            <a:endParaRPr lang="en-CA" dirty="0" smtClean="0"/>
          </a:p>
          <a:p>
            <a:r>
              <a:rPr lang="en-CA" baseline="0" dirty="0" smtClean="0"/>
              <a:t>If you decide that you want to start trying </a:t>
            </a:r>
            <a:r>
              <a:rPr lang="en-CA" baseline="0" dirty="0" smtClean="0"/>
              <a:t>introducing these tips into </a:t>
            </a:r>
            <a:r>
              <a:rPr lang="en-CA" baseline="0" dirty="0" smtClean="0"/>
              <a:t>your everyday life, just remember to </a:t>
            </a:r>
            <a:r>
              <a:rPr lang="en-CA" dirty="0" smtClean="0"/>
              <a:t>start slow. </a:t>
            </a:r>
            <a:endParaRPr lang="en-CA" baseline="0" dirty="0" smtClean="0"/>
          </a:p>
          <a:p>
            <a:r>
              <a:rPr lang="en-CA" baseline="0" dirty="0" smtClean="0"/>
              <a:t>Let your gut get used to the changes you’re making by eating probiotic foods or high fibre foods in small amounts each day. </a:t>
            </a:r>
          </a:p>
          <a:p>
            <a:r>
              <a:rPr lang="en-CA" baseline="0" dirty="0" smtClean="0"/>
              <a:t>This will allow for new “good” bacteria to colonize your gut. </a:t>
            </a:r>
          </a:p>
          <a:p>
            <a:pPr marL="235552" indent="-235552">
              <a:buAutoNum type="arabicParenR"/>
            </a:pPr>
            <a:endParaRPr lang="en-CA" baseline="0" dirty="0" smtClean="0"/>
          </a:p>
          <a:p>
            <a:endParaRPr lang="en-CA" baseline="0"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26</a:t>
            </a:fld>
            <a:endParaRPr lang="en-CA"/>
          </a:p>
        </p:txBody>
      </p:sp>
    </p:spTree>
    <p:extLst>
      <p:ext uri="{BB962C8B-B14F-4D97-AF65-F5344CB8AC3E}">
        <p14:creationId xmlns:p14="http://schemas.microsoft.com/office/powerpoint/2010/main" val="479305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27</a:t>
            </a:fld>
            <a:endParaRPr lang="en-CA"/>
          </a:p>
        </p:txBody>
      </p:sp>
    </p:spTree>
    <p:extLst>
      <p:ext uri="{BB962C8B-B14F-4D97-AF65-F5344CB8AC3E}">
        <p14:creationId xmlns:p14="http://schemas.microsoft.com/office/powerpoint/2010/main" val="2258066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05">
              <a:defRPr/>
            </a:pPr>
            <a:r>
              <a:rPr lang="en-CA" dirty="0" smtClean="0"/>
              <a:t>Do we want to show video at the end to reinforce what we have learned or after learning objectives? Or is it necessary at all? </a:t>
            </a:r>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28</a:t>
            </a:fld>
            <a:endParaRPr lang="en-CA"/>
          </a:p>
        </p:txBody>
      </p:sp>
    </p:spTree>
    <p:extLst>
      <p:ext uri="{BB962C8B-B14F-4D97-AF65-F5344CB8AC3E}">
        <p14:creationId xmlns:p14="http://schemas.microsoft.com/office/powerpoint/2010/main" val="874500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05">
              <a:defRPr/>
            </a:pPr>
            <a:r>
              <a:rPr lang="en-CA" dirty="0" smtClean="0"/>
              <a:t>If you are interested in learning more about your gut </a:t>
            </a:r>
            <a:r>
              <a:rPr lang="en-CA" dirty="0" err="1" smtClean="0"/>
              <a:t>microbiota</a:t>
            </a:r>
            <a:r>
              <a:rPr lang="en-CA" dirty="0" smtClean="0"/>
              <a:t> and probiotics and prebiotics, these are a few links to some helpful websites!</a:t>
            </a:r>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29</a:t>
            </a:fld>
            <a:endParaRPr lang="en-CA"/>
          </a:p>
        </p:txBody>
      </p:sp>
    </p:spTree>
    <p:extLst>
      <p:ext uri="{BB962C8B-B14F-4D97-AF65-F5344CB8AC3E}">
        <p14:creationId xmlns:p14="http://schemas.microsoft.com/office/powerpoint/2010/main" val="80146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1105">
              <a:defRPr/>
            </a:pPr>
            <a:r>
              <a:rPr lang="en-CA" dirty="0" smtClean="0"/>
              <a:t>So the big question</a:t>
            </a:r>
            <a:r>
              <a:rPr lang="en-CA" baseline="0" dirty="0" smtClean="0"/>
              <a:t> is</a:t>
            </a:r>
            <a:r>
              <a:rPr lang="en-CA" dirty="0" smtClean="0"/>
              <a:t> “what makes a healthy gut?”</a:t>
            </a:r>
          </a:p>
          <a:p>
            <a:pPr defTabSz="471105">
              <a:defRPr/>
            </a:pPr>
            <a:endParaRPr lang="en-CA" dirty="0" smtClean="0"/>
          </a:p>
          <a:p>
            <a:pPr defTabSz="471105">
              <a:defRPr/>
            </a:pPr>
            <a:r>
              <a:rPr lang="en-CA" dirty="0" smtClean="0"/>
              <a:t>To be able to answer this question, we have to understand</a:t>
            </a:r>
            <a:r>
              <a:rPr lang="en-CA" baseline="0" dirty="0" smtClean="0"/>
              <a:t> that there are trillions of microorganisms that live on our skin, in our mouth, our nose, under our nails, on our eyes and our intestines, literally everywhere!</a:t>
            </a:r>
          </a:p>
          <a:p>
            <a:pPr defTabSz="471105">
              <a:defRPr/>
            </a:pPr>
            <a:endParaRPr lang="en-CA" baseline="0" dirty="0" smtClean="0"/>
          </a:p>
          <a:p>
            <a:pPr defTabSz="471105">
              <a:defRPr/>
            </a:pPr>
            <a:r>
              <a:rPr lang="en-CA" baseline="0" dirty="0" smtClean="0"/>
              <a:t>There are actually more of these microorganisms than there are cells in our body, almost 10x more!</a:t>
            </a:r>
            <a:endParaRPr lang="en-CA" dirty="0" smtClean="0"/>
          </a:p>
          <a:p>
            <a:pPr defTabSz="471105">
              <a:defRPr/>
            </a:pPr>
            <a:endParaRPr lang="en-CA" dirty="0" smtClean="0"/>
          </a:p>
          <a:p>
            <a:pPr defTabSz="471105">
              <a:defRPr/>
            </a:pPr>
            <a:r>
              <a:rPr lang="en-CA" baseline="0" dirty="0" smtClean="0"/>
              <a:t>Most of them live in the </a:t>
            </a:r>
            <a:r>
              <a:rPr lang="en-CA" b="1" baseline="0" dirty="0" smtClean="0"/>
              <a:t>colon, </a:t>
            </a:r>
            <a:r>
              <a:rPr lang="en-CA" b="0" baseline="0" dirty="0" smtClean="0"/>
              <a:t>making up the </a:t>
            </a:r>
            <a:r>
              <a:rPr lang="en-CA" baseline="0" dirty="0" smtClean="0"/>
              <a:t>“Gut Microbiota”</a:t>
            </a:r>
          </a:p>
          <a:p>
            <a:pPr defTabSz="471105">
              <a:defRPr/>
            </a:pPr>
            <a:endParaRPr lang="en-CA" dirty="0" smtClean="0"/>
          </a:p>
          <a:p>
            <a:pPr defTabSz="471105">
              <a:defRPr/>
            </a:pPr>
            <a:r>
              <a:rPr lang="en-CA" dirty="0" smtClean="0"/>
              <a:t>The Gut microbiota</a:t>
            </a:r>
            <a:r>
              <a:rPr lang="en-CA" baseline="0" dirty="0" smtClean="0"/>
              <a:t> has such an important influence on our health as these </a:t>
            </a:r>
            <a:r>
              <a:rPr lang="en-CA" dirty="0" smtClean="0"/>
              <a:t>microorganisms</a:t>
            </a:r>
            <a:r>
              <a:rPr lang="en-CA" baseline="0" dirty="0" smtClean="0"/>
              <a:t> literally act as backseat drivers to all the different processes that go on in our body</a:t>
            </a:r>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3</a:t>
            </a:fld>
            <a:endParaRPr lang="en-CA"/>
          </a:p>
        </p:txBody>
      </p:sp>
    </p:spTree>
    <p:extLst>
      <p:ext uri="{BB962C8B-B14F-4D97-AF65-F5344CB8AC3E}">
        <p14:creationId xmlns:p14="http://schemas.microsoft.com/office/powerpoint/2010/main" val="1599710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30</a:t>
            </a:fld>
            <a:endParaRPr lang="en-CA"/>
          </a:p>
        </p:txBody>
      </p:sp>
    </p:spTree>
    <p:extLst>
      <p:ext uri="{BB962C8B-B14F-4D97-AF65-F5344CB8AC3E}">
        <p14:creationId xmlns:p14="http://schemas.microsoft.com/office/powerpoint/2010/main" val="1025144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This includes the immune system, where the bacteria in our gut can help it to stay strong and fight off infections.</a:t>
            </a:r>
          </a:p>
          <a:p>
            <a:endParaRPr lang="en-CA" dirty="0" smtClean="0"/>
          </a:p>
          <a:p>
            <a:r>
              <a:rPr lang="en-CA" dirty="0" smtClean="0"/>
              <a:t>Helps to protect us from</a:t>
            </a:r>
            <a:r>
              <a:rPr lang="en-CA" baseline="0" dirty="0" smtClean="0"/>
              <a:t> bad bacteria, especially bad bacteria that can grow in our gut</a:t>
            </a:r>
          </a:p>
          <a:p>
            <a:endParaRPr lang="en-CA" baseline="0" dirty="0" smtClean="0"/>
          </a:p>
          <a:p>
            <a:r>
              <a:rPr lang="en-CA" baseline="0" dirty="0" smtClean="0"/>
              <a:t>Helps with digestion by helping our gut take in all the nutrients that we need from the foods we eat</a:t>
            </a:r>
          </a:p>
          <a:p>
            <a:endParaRPr lang="en-CA" baseline="0" dirty="0" smtClean="0"/>
          </a:p>
          <a:p>
            <a:r>
              <a:rPr lang="en-CA" baseline="0" dirty="0" smtClean="0"/>
              <a:t>In order to for these positive influences to be possible, there has to be a variety and balance of the bacteria that live in our gut</a:t>
            </a:r>
          </a:p>
          <a:p>
            <a:endParaRPr lang="en-CA" baseline="0" dirty="0" smtClean="0"/>
          </a:p>
          <a:p>
            <a:r>
              <a:rPr lang="en-CA" baseline="0" dirty="0" smtClean="0"/>
              <a:t>If this bacteria is unbalanced, where there can be more bad bacteria than there is good, it can increase your risk for diseases because it is still driving our bodies processes</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4</a:t>
            </a:fld>
            <a:endParaRPr lang="en-CA"/>
          </a:p>
        </p:txBody>
      </p:sp>
    </p:spTree>
    <p:extLst>
      <p:ext uri="{BB962C8B-B14F-4D97-AF65-F5344CB8AC3E}">
        <p14:creationId xmlns:p14="http://schemas.microsoft.com/office/powerpoint/2010/main" val="1989113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Some diseases have been linked to an imbalance in our gut bacteria:</a:t>
            </a:r>
          </a:p>
          <a:p>
            <a:r>
              <a:rPr lang="en-CA" baseline="0" dirty="0" smtClean="0"/>
              <a:t>Colorectal Cancer</a:t>
            </a:r>
          </a:p>
          <a:p>
            <a:r>
              <a:rPr lang="en-CA" baseline="0" dirty="0" smtClean="0"/>
              <a:t>Obesity</a:t>
            </a:r>
          </a:p>
          <a:p>
            <a:r>
              <a:rPr lang="en-CA" baseline="0" dirty="0" smtClean="0"/>
              <a:t>Diabetes</a:t>
            </a:r>
          </a:p>
          <a:p>
            <a:r>
              <a:rPr lang="en-CA" baseline="0" dirty="0" smtClean="0"/>
              <a:t>Allergies</a:t>
            </a:r>
          </a:p>
          <a:p>
            <a:r>
              <a:rPr lang="en-CA" baseline="0" dirty="0" smtClean="0"/>
              <a:t>Asthma</a:t>
            </a:r>
          </a:p>
          <a:p>
            <a:r>
              <a:rPr lang="en-CA" baseline="0" dirty="0" smtClean="0"/>
              <a:t>Irritable Bowel Syndrome (IBS)</a:t>
            </a:r>
          </a:p>
          <a:p>
            <a:r>
              <a:rPr lang="en-CA" baseline="0" dirty="0" smtClean="0"/>
              <a:t>Inflammatory Bowel Disease (IBD)</a:t>
            </a:r>
          </a:p>
          <a:p>
            <a:endParaRPr lang="en-CA" baseline="0" dirty="0" smtClean="0"/>
          </a:p>
          <a:p>
            <a:r>
              <a:rPr lang="en-CA" baseline="0" dirty="0" smtClean="0"/>
              <a:t>It is important to recognize that there is still a lot of research being done to see how we can use the gut microbiota to help prevent and treat disease</a:t>
            </a:r>
          </a:p>
          <a:p>
            <a:endParaRPr lang="en-CA" baseline="0" dirty="0" smtClean="0"/>
          </a:p>
          <a:p>
            <a:r>
              <a:rPr lang="en-CA" baseline="0" dirty="0" smtClean="0"/>
              <a:t>What we are learning is that...</a:t>
            </a:r>
          </a:p>
          <a:p>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5</a:t>
            </a:fld>
            <a:endParaRPr lang="en-CA"/>
          </a:p>
        </p:txBody>
      </p:sp>
    </p:spTree>
    <p:extLst>
      <p:ext uri="{BB962C8B-B14F-4D97-AF65-F5344CB8AC3E}">
        <p14:creationId xmlns:p14="http://schemas.microsoft.com/office/powerpoint/2010/main" val="2975737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balance and diversity of bacteria in our gut keeps the gut healthy, which can help keep us healthy</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6</a:t>
            </a:fld>
            <a:endParaRPr lang="en-CA"/>
          </a:p>
        </p:txBody>
      </p:sp>
    </p:spTree>
    <p:extLst>
      <p:ext uri="{BB962C8B-B14F-4D97-AF65-F5344CB8AC3E}">
        <p14:creationId xmlns:p14="http://schemas.microsoft.com/office/powerpoint/2010/main" val="2680550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how</a:t>
            </a:r>
            <a:r>
              <a:rPr lang="en-CA" baseline="0" dirty="0" smtClean="0"/>
              <a:t> do the bacteria in our gut get there in the first place?</a:t>
            </a:r>
            <a:endParaRPr lang="en-CA" dirty="0" smtClean="0"/>
          </a:p>
          <a:p>
            <a:endParaRPr lang="en-CA" dirty="0" smtClean="0"/>
          </a:p>
          <a:p>
            <a:r>
              <a:rPr lang="en-CA" dirty="0" smtClean="0"/>
              <a:t>There are many different things that can affect the amount and diversity of bacteria in the gut. Each of these factors play a role into the development and diversity of your gut bacteria. For the purpose of today’s presentation,</a:t>
            </a:r>
            <a:r>
              <a:rPr lang="en-CA" baseline="0" dirty="0" smtClean="0"/>
              <a:t> we are going to mainly focus on diet.</a:t>
            </a:r>
            <a:endParaRPr lang="en-CA" dirty="0" smtClean="0"/>
          </a:p>
          <a:p>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7</a:t>
            </a:fld>
            <a:endParaRPr lang="en-CA"/>
          </a:p>
        </p:txBody>
      </p:sp>
    </p:spTree>
    <p:extLst>
      <p:ext uri="{BB962C8B-B14F-4D97-AF65-F5344CB8AC3E}">
        <p14:creationId xmlns:p14="http://schemas.microsoft.com/office/powerpoint/2010/main" val="297573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When we are born, our gut does not yet have bacteria. The first few years are when we develop and </a:t>
            </a:r>
            <a:r>
              <a:rPr lang="en-CA" dirty="0" smtClean="0"/>
              <a:t>grow our own </a:t>
            </a:r>
            <a:r>
              <a:rPr lang="en-CA" dirty="0"/>
              <a:t>personalized gut microbiota.</a:t>
            </a:r>
          </a:p>
          <a:p>
            <a:pPr lvl="0"/>
            <a:r>
              <a:rPr lang="en-CA" dirty="0" smtClean="0"/>
              <a:t>The way </a:t>
            </a:r>
            <a:r>
              <a:rPr lang="en-CA" dirty="0"/>
              <a:t>we are born affects the first types of bacteria to grow in our gut. </a:t>
            </a:r>
          </a:p>
          <a:p>
            <a:r>
              <a:rPr lang="en-CA" dirty="0"/>
              <a:t>Infants born by caesarean section have gut bacteria similar to </a:t>
            </a:r>
            <a:r>
              <a:rPr lang="en-CA" dirty="0" smtClean="0"/>
              <a:t>skin,</a:t>
            </a:r>
            <a:r>
              <a:rPr lang="en-CA" baseline="0" dirty="0" smtClean="0"/>
              <a:t> while i</a:t>
            </a:r>
            <a:r>
              <a:rPr lang="en-CA" dirty="0" smtClean="0"/>
              <a:t>nfants </a:t>
            </a:r>
            <a:r>
              <a:rPr lang="en-CA" dirty="0"/>
              <a:t>born </a:t>
            </a:r>
            <a:r>
              <a:rPr lang="en-CA" dirty="0" smtClean="0"/>
              <a:t>vaginally </a:t>
            </a:r>
            <a:r>
              <a:rPr lang="en-CA" dirty="0"/>
              <a:t>have gut bacteria similar to the mothers gut, giving them a great start to their gut microbiota! </a:t>
            </a:r>
          </a:p>
          <a:p>
            <a:pPr lvl="0"/>
            <a:r>
              <a:rPr lang="en-CA" dirty="0" smtClean="0"/>
              <a:t>How we are </a:t>
            </a:r>
            <a:r>
              <a:rPr lang="en-CA" dirty="0"/>
              <a:t>first fed helps to foster and grow the bacteria in the </a:t>
            </a:r>
            <a:r>
              <a:rPr lang="en-CA" dirty="0" smtClean="0"/>
              <a:t>gut,</a:t>
            </a:r>
            <a:r>
              <a:rPr lang="en-CA" baseline="0" dirty="0" smtClean="0"/>
              <a:t> where b</a:t>
            </a:r>
            <a:r>
              <a:rPr lang="en-CA" dirty="0" smtClean="0"/>
              <a:t>reast </a:t>
            </a:r>
            <a:r>
              <a:rPr lang="en-CA" dirty="0"/>
              <a:t>milk contains </a:t>
            </a:r>
            <a:r>
              <a:rPr lang="en-CA" dirty="0" smtClean="0"/>
              <a:t>different</a:t>
            </a:r>
            <a:r>
              <a:rPr lang="en-CA" baseline="0" dirty="0" smtClean="0"/>
              <a:t> </a:t>
            </a:r>
            <a:r>
              <a:rPr lang="en-CA" dirty="0" smtClean="0"/>
              <a:t>component </a:t>
            </a:r>
            <a:r>
              <a:rPr lang="en-CA" dirty="0"/>
              <a:t>that helps </a:t>
            </a:r>
            <a:r>
              <a:rPr lang="en-CA" dirty="0" smtClean="0"/>
              <a:t>to</a:t>
            </a:r>
            <a:r>
              <a:rPr lang="en-CA" baseline="0" dirty="0" smtClean="0"/>
              <a:t> influence the growth of</a:t>
            </a:r>
            <a:r>
              <a:rPr lang="en-CA" dirty="0" smtClean="0"/>
              <a:t> good </a:t>
            </a:r>
            <a:r>
              <a:rPr lang="en-CA" dirty="0"/>
              <a:t>bacteria in the gut</a:t>
            </a:r>
          </a:p>
          <a:p>
            <a:endParaRPr lang="en-CA" dirty="0"/>
          </a:p>
          <a:p>
            <a:r>
              <a:rPr lang="en-CA" dirty="0"/>
              <a:t>The bacteria in our gut changes a lot in the first few years of life, but once we are around 2-3 years </a:t>
            </a:r>
            <a:r>
              <a:rPr lang="en-CA" dirty="0" smtClean="0"/>
              <a:t>old, </a:t>
            </a:r>
            <a:r>
              <a:rPr lang="en-CA" dirty="0"/>
              <a:t>the gut bacteria stabilizes into what will be our own personalized gut bacteria throughout </a:t>
            </a:r>
            <a:r>
              <a:rPr lang="en-CA" dirty="0" smtClean="0"/>
              <a:t>adulthood;</a:t>
            </a:r>
            <a:r>
              <a:rPr lang="en-CA" baseline="0" dirty="0" smtClean="0"/>
              <a:t> this doesn’t mean that we can’t influence our gut bacteria, it just means that it won’t change as dramatically as in the first few years of life</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8</a:t>
            </a:fld>
            <a:endParaRPr lang="en-CA"/>
          </a:p>
        </p:txBody>
      </p:sp>
    </p:spTree>
    <p:extLst>
      <p:ext uri="{BB962C8B-B14F-4D97-AF65-F5344CB8AC3E}">
        <p14:creationId xmlns:p14="http://schemas.microsoft.com/office/powerpoint/2010/main" val="2975737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r>
              <a:rPr lang="en-CA" dirty="0" smtClean="0"/>
              <a:t>Antibiotics are a type of medication</a:t>
            </a:r>
            <a:r>
              <a:rPr lang="en-CA" baseline="0" dirty="0" smtClean="0"/>
              <a:t> commonly used to treat a variety of infections. Antibiotics work to kill the bad bacteria, but they also kill some of the good bacteria! Depending on how long you are on antibiotics for, it can take time for the good bacteria to grow back.</a:t>
            </a:r>
          </a:p>
          <a:p>
            <a:endParaRPr lang="en-CA" baseline="0" dirty="0" smtClean="0"/>
          </a:p>
          <a:p>
            <a:r>
              <a:rPr lang="en-CA" baseline="0" dirty="0" smtClean="0"/>
              <a:t>The environment that we live in may also affect our gut bacteria. Throughout our life we are exposed to a variety of good and bad bacteria that could impact the types of bacteria in the gut. </a:t>
            </a:r>
            <a:endParaRPr lang="en-CA" dirty="0"/>
          </a:p>
        </p:txBody>
      </p:sp>
      <p:sp>
        <p:nvSpPr>
          <p:cNvPr id="4" name="Slide Number Placeholder 3"/>
          <p:cNvSpPr>
            <a:spLocks noGrp="1"/>
          </p:cNvSpPr>
          <p:nvPr>
            <p:ph type="sldNum" sz="quarter" idx="10"/>
          </p:nvPr>
        </p:nvSpPr>
        <p:spPr/>
        <p:txBody>
          <a:bodyPr/>
          <a:lstStyle/>
          <a:p>
            <a:pPr>
              <a:defRPr/>
            </a:pPr>
            <a:fld id="{56BC6EEA-261D-544E-873D-80389CA1E991}" type="slidenum">
              <a:rPr lang="en-CA" smtClean="0"/>
              <a:pPr>
                <a:defRPr/>
              </a:pPr>
              <a:t>9</a:t>
            </a:fld>
            <a:endParaRPr lang="en-CA"/>
          </a:p>
        </p:txBody>
      </p:sp>
    </p:spTree>
    <p:extLst>
      <p:ext uri="{BB962C8B-B14F-4D97-AF65-F5344CB8AC3E}">
        <p14:creationId xmlns:p14="http://schemas.microsoft.com/office/powerpoint/2010/main" val="2975737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273298"/>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8170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a:defRPr sz="1900"/>
            </a:lvl1pPr>
            <a:lvl2pPr>
              <a:defRPr sz="1700"/>
            </a:lvl2pPr>
            <a:lvl3pPr>
              <a:defRPr sz="1500"/>
            </a:lvl3pPr>
            <a:lvl4pPr>
              <a:defRPr sz="13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a:solidFill>
            <a:schemeClr val="bg1"/>
          </a:solidFill>
        </p:spPr>
        <p:txBody>
          <a:bodyPr/>
          <a:lstStyle>
            <a:lvl1pPr>
              <a:defRPr>
                <a:solidFill>
                  <a:srgbClr val="273298"/>
                </a:solidFill>
              </a:defRPr>
            </a:lvl1pPr>
          </a:lstStyle>
          <a:p>
            <a:r>
              <a:rPr lang="en-US" dirty="0" smtClean="0"/>
              <a:t>Click to edit Master title style</a:t>
            </a:r>
            <a:endParaRPr lang="en-US" dirty="0"/>
          </a:p>
        </p:txBody>
      </p:sp>
      <p:sp>
        <p:nvSpPr>
          <p:cNvPr id="13" name="Text Placeholder 12"/>
          <p:cNvSpPr>
            <a:spLocks noGrp="1"/>
          </p:cNvSpPr>
          <p:nvPr>
            <p:ph type="body" sz="quarter" idx="10"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294545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2732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8"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7"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199976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73298"/>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7"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54735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73298"/>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9"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4183862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73298"/>
                </a:solidFill>
              </a:defRPr>
            </a:lvl1pPr>
          </a:lstStyle>
          <a:p>
            <a:r>
              <a:rPr lang="en-US" dirty="0" smtClean="0"/>
              <a:t>Click to edit Master title style</a:t>
            </a:r>
            <a:endParaRPr lang="en-US" dirty="0"/>
          </a:p>
        </p:txBody>
      </p:sp>
      <p:sp>
        <p:nvSpPr>
          <p:cNvPr id="7"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5"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145977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4"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2568511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6584"/>
            <a:ext cx="3008313" cy="998516"/>
          </a:xfrm>
        </p:spPr>
        <p:txBody>
          <a:bodyPr/>
          <a:lstStyle>
            <a:lvl1pPr algn="l">
              <a:defRPr sz="2000" b="1">
                <a:solidFill>
                  <a:srgbClr val="273298"/>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436584"/>
            <a:ext cx="5111750" cy="568957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7"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3104884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solidFill>
                  <a:srgbClr val="273298"/>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12"/>
          <p:cNvSpPr>
            <a:spLocks noGrp="1"/>
          </p:cNvSpPr>
          <p:nvPr>
            <p:ph type="body" sz="quarter" idx="13" hasCustomPrompt="1"/>
          </p:nvPr>
        </p:nvSpPr>
        <p:spPr>
          <a:xfrm>
            <a:off x="284163" y="26460"/>
            <a:ext cx="8582025" cy="342872"/>
          </a:xfrm>
        </p:spPr>
        <p:txBody>
          <a:bodyPr/>
          <a:lstStyle>
            <a:lvl1pPr marL="0" indent="0">
              <a:buNone/>
              <a:defRPr sz="1500">
                <a:solidFill>
                  <a:srgbClr val="FFFFFF"/>
                </a:solidFill>
              </a:defRPr>
            </a:lvl1pPr>
          </a:lstStyle>
          <a:p>
            <a:pPr lvl="0"/>
            <a:r>
              <a:rPr lang="en-CA"/>
              <a:t>Click to edit text</a:t>
            </a:r>
            <a:endParaRPr lang="en-US"/>
          </a:p>
        </p:txBody>
      </p:sp>
      <p:sp>
        <p:nvSpPr>
          <p:cNvPr id="7" name="Slide Number Placeholder 5"/>
          <p:cNvSpPr>
            <a:spLocks noGrp="1"/>
          </p:cNvSpPr>
          <p:nvPr>
            <p:ph type="sldNum" sz="quarter" idx="12"/>
          </p:nvPr>
        </p:nvSpPr>
        <p:spPr>
          <a:xfrm>
            <a:off x="8351338" y="6491526"/>
            <a:ext cx="568325" cy="365125"/>
          </a:xfrm>
        </p:spPr>
        <p:txBody>
          <a:bodyPr/>
          <a:lstStyle>
            <a:lvl1pPr>
              <a:defRPr sz="900" b="0" i="0">
                <a:latin typeface="Avenir Light" charset="0"/>
                <a:ea typeface="Avenir Light" charset="0"/>
                <a:cs typeface="Avenir Light" charset="0"/>
              </a:defRPr>
            </a:lvl1pPr>
          </a:lstStyle>
          <a:p>
            <a:pPr>
              <a:defRPr/>
            </a:pPr>
            <a:fld id="{882070D5-899D-F34C-B13B-E10395409A4A}" type="slidenum">
              <a:rPr lang="uk-UA" smtClean="0"/>
              <a:pPr>
                <a:defRPr/>
              </a:pPr>
              <a:t>‹#›</a:t>
            </a:fld>
            <a:endParaRPr lang="uk-UA" dirty="0"/>
          </a:p>
        </p:txBody>
      </p:sp>
    </p:spTree>
    <p:extLst>
      <p:ext uri="{BB962C8B-B14F-4D97-AF65-F5344CB8AC3E}">
        <p14:creationId xmlns:p14="http://schemas.microsoft.com/office/powerpoint/2010/main" val="1062321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284163" y="473892"/>
            <a:ext cx="8582025" cy="56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endParaRPr lang="en-US" dirty="0"/>
          </a:p>
        </p:txBody>
      </p:sp>
      <p:sp>
        <p:nvSpPr>
          <p:cNvPr id="1028" name="Text Placeholder 2"/>
          <p:cNvSpPr>
            <a:spLocks noGrp="1"/>
          </p:cNvSpPr>
          <p:nvPr>
            <p:ph type="body" idx="1"/>
          </p:nvPr>
        </p:nvSpPr>
        <p:spPr bwMode="auto">
          <a:xfrm>
            <a:off x="284163" y="1139825"/>
            <a:ext cx="8582025"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424863" y="6449951"/>
            <a:ext cx="568325"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solidFill>
                <a:latin typeface="+mn-lt"/>
                <a:ea typeface="+mn-ea"/>
                <a:cs typeface="+mn-cs"/>
              </a:defRPr>
            </a:lvl1pPr>
          </a:lstStyle>
          <a:p>
            <a:pPr>
              <a:defRPr/>
            </a:pPr>
            <a:fld id="{41744592-566B-0243-B595-EAA4B98E38A9}" type="slidenum">
              <a:rPr lang="en-US"/>
              <a:pPr>
                <a:defRPr/>
              </a:pPr>
              <a:t>‹#›</a:t>
            </a:fld>
            <a:endParaRPr lang="en-US"/>
          </a:p>
        </p:txBody>
      </p:sp>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iming>
    <p:tnLst>
      <p:par>
        <p:cTn id="1" dur="indefinite" restart="never" nodeType="tmRoot"/>
      </p:par>
    </p:tnLst>
  </p:timing>
  <p:hf hdr="0" ftr="0" dt="0"/>
  <p:txStyles>
    <p:titleStyle>
      <a:lvl1pPr algn="l" defTabSz="457200" rtl="0" eaLnBrk="1" fontAlgn="base" hangingPunct="1">
        <a:spcBef>
          <a:spcPct val="0"/>
        </a:spcBef>
        <a:spcAft>
          <a:spcPct val="0"/>
        </a:spcAft>
        <a:defRPr sz="2400" b="1" kern="1200">
          <a:solidFill>
            <a:srgbClr val="4F0D1E"/>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32.png"/><Relationship Id="rId7" Type="http://schemas.microsoft.com/office/2007/relationships/hdphoto" Target="../media/hdphoto2.wdp"/><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38.jpeg"/><Relationship Id="rId5" Type="http://schemas.openxmlformats.org/officeDocument/2006/relationships/image" Target="../media/image34.jpeg"/><Relationship Id="rId10" Type="http://schemas.openxmlformats.org/officeDocument/2006/relationships/image" Target="../media/image37.jpeg"/><Relationship Id="rId4" Type="http://schemas.openxmlformats.org/officeDocument/2006/relationships/image" Target="../media/image33.jpeg"/><Relationship Id="rId9" Type="http://schemas.openxmlformats.org/officeDocument/2006/relationships/image" Target="../media/image36.jpeg"/></Relationships>
</file>

<file path=ppt/slides/_rels/slide2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microsoft.com/office/2007/relationships/hdphoto" Target="../media/hdphoto2.wdp"/><Relationship Id="rId11" Type="http://schemas.openxmlformats.org/officeDocument/2006/relationships/image" Target="../media/image34.jpeg"/><Relationship Id="rId5" Type="http://schemas.openxmlformats.org/officeDocument/2006/relationships/image" Target="../media/image35.png"/><Relationship Id="rId10" Type="http://schemas.openxmlformats.org/officeDocument/2006/relationships/image" Target="../media/image26.jpeg"/><Relationship Id="rId4" Type="http://schemas.openxmlformats.org/officeDocument/2006/relationships/image" Target="../media/image32.png"/><Relationship Id="rId9" Type="http://schemas.openxmlformats.org/officeDocument/2006/relationships/image" Target="../media/image3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cdhf.ca/en/videos/introducing-the-human-gut-microbiom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hyperlink" Target="http://www.eatrightontario.ca/en/Articles/Digestion/The-Pros-of-Probiotics.aspx" TargetMode="External"/><Relationship Id="rId3" Type="http://schemas.openxmlformats.org/officeDocument/2006/relationships/hyperlink" Target="http://www.gutmicrobiotaforhealth.com/en/home/" TargetMode="External"/><Relationship Id="rId7" Type="http://schemas.openxmlformats.org/officeDocument/2006/relationships/hyperlink" Target="http://uat.eatrightontario.ca/en/Articles/Probiotics/prebiotics/Prebiotics.aspx"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hyperlink" Target="http://www.probioticchart.ca/" TargetMode="External"/><Relationship Id="rId5" Type="http://schemas.openxmlformats.org/officeDocument/2006/relationships/hyperlink" Target="http://loveyourtummy.org/" TargetMode="External"/><Relationship Id="rId4" Type="http://schemas.openxmlformats.org/officeDocument/2006/relationships/hyperlink" Target="http://cdhf.ca/en/staying-healthy/your-microbiota/section/abou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dx.doi.org.uml.idm.oclc.org/10.3390/nu7010390"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hyperlink" Target="http://www.pennutrition.com/KnowledgePathway.aspx?kpid=24357&amp;trid=25391&amp;trcatid=38" TargetMode="External"/><Relationship Id="rId5" Type="http://schemas.openxmlformats.org/officeDocument/2006/relationships/hyperlink" Target="https://doi-org.uml.idm.oclc.org/10.1016/j.copbio.2016.11.010" TargetMode="External"/><Relationship Id="rId4" Type="http://schemas.openxmlformats.org/officeDocument/2006/relationships/hyperlink" Target="http://dx.doi.org/10.1016/j.jada.2007.12.009"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Nutritio\AppData\Local\Microsoft\Windows\Temporary Internet Files\Content.IE5\229E1YZ9\lucia-infeccion-abdomina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3023" y="2426677"/>
            <a:ext cx="1957954" cy="25367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1272794" y="1334904"/>
            <a:ext cx="6598413" cy="905814"/>
          </a:xfrm>
        </p:spPr>
        <p:txBody>
          <a:bodyPr rtlCol="0" anchor="ctr">
            <a:noAutofit/>
          </a:bodyPr>
          <a:lstStyle/>
          <a:p>
            <a:pPr algn="ctr" fontAlgn="auto">
              <a:spcAft>
                <a:spcPts val="0"/>
              </a:spcAft>
              <a:defRPr/>
            </a:pPr>
            <a:r>
              <a:rPr lang="en-US" sz="4000" dirty="0" smtClean="0">
                <a:ea typeface="+mj-ea"/>
                <a:cs typeface="Arial"/>
              </a:rPr>
              <a:t>Eating for a Healthy Gut</a:t>
            </a:r>
            <a:endParaRPr lang="en-US" sz="4000" dirty="0">
              <a:ea typeface="+mj-ea"/>
              <a:cs typeface="Arial"/>
            </a:endParaRP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74" y="768593"/>
            <a:ext cx="8582025" cy="564333"/>
          </a:xfrm>
        </p:spPr>
        <p:txBody>
          <a:bodyPr/>
          <a:lstStyle/>
          <a:p>
            <a:r>
              <a:rPr lang="en-US" sz="3200" dirty="0" smtClean="0"/>
              <a:t>What can affect our gut bacteria?</a:t>
            </a:r>
            <a:endParaRPr lang="en-US" sz="3200" dirty="0"/>
          </a:p>
        </p:txBody>
      </p:sp>
      <p:sp>
        <p:nvSpPr>
          <p:cNvPr id="4" name="Content Placeholder 3"/>
          <p:cNvSpPr>
            <a:spLocks noGrp="1"/>
          </p:cNvSpPr>
          <p:nvPr>
            <p:ph sz="half" idx="2"/>
          </p:nvPr>
        </p:nvSpPr>
        <p:spPr>
          <a:xfrm>
            <a:off x="344474" y="1652955"/>
            <a:ext cx="8006864" cy="4536830"/>
          </a:xfrm>
        </p:spPr>
        <p:txBody>
          <a:bodyPr/>
          <a:lstStyle/>
          <a:p>
            <a:pPr marL="0" indent="0">
              <a:spcBef>
                <a:spcPts val="0"/>
              </a:spcBef>
              <a:spcAft>
                <a:spcPts val="1200"/>
              </a:spcAft>
              <a:buNone/>
            </a:pPr>
            <a:r>
              <a:rPr lang="en-US" sz="2200" b="1" dirty="0" smtClean="0"/>
              <a:t>5) Diet</a:t>
            </a:r>
          </a:p>
          <a:p>
            <a:pPr>
              <a:spcBef>
                <a:spcPts val="0"/>
              </a:spcBef>
              <a:spcAft>
                <a:spcPts val="1200"/>
              </a:spcAft>
            </a:pPr>
            <a:r>
              <a:rPr lang="en-US" sz="2000" dirty="0" smtClean="0"/>
              <a:t>What we eat impacts our gut bacteria and overall gut health</a:t>
            </a:r>
          </a:p>
          <a:p>
            <a:pPr>
              <a:spcBef>
                <a:spcPts val="0"/>
              </a:spcBef>
              <a:spcAft>
                <a:spcPts val="1200"/>
              </a:spcAft>
            </a:pPr>
            <a:r>
              <a:rPr lang="en-US" sz="2000" dirty="0" smtClean="0"/>
              <a:t>Food helps to increase the diversity, balance of bacteria in our gut... and so much more!</a:t>
            </a:r>
          </a:p>
          <a:p>
            <a:pPr marL="0" indent="0">
              <a:spcBef>
                <a:spcPts val="0"/>
              </a:spcBef>
              <a:spcAft>
                <a:spcPts val="1200"/>
              </a:spcAft>
              <a:buNone/>
            </a:pPr>
            <a:endParaRPr lang="en-US" sz="2000" dirty="0" smtClean="0"/>
          </a:p>
          <a:p>
            <a:pPr marL="0" indent="0">
              <a:spcBef>
                <a:spcPts val="0"/>
              </a:spcBef>
              <a:spcAft>
                <a:spcPts val="1200"/>
              </a:spcAft>
              <a:buNone/>
            </a:pPr>
            <a:r>
              <a:rPr lang="en-US" sz="2200" dirty="0" smtClean="0"/>
              <a:t>Specifically, we will look at…</a:t>
            </a:r>
          </a:p>
          <a:p>
            <a:pPr>
              <a:lnSpc>
                <a:spcPct val="150000"/>
              </a:lnSpc>
              <a:spcBef>
                <a:spcPts val="600"/>
              </a:spcBef>
              <a:spcAft>
                <a:spcPts val="400"/>
              </a:spcAft>
            </a:pPr>
            <a:r>
              <a:rPr lang="en-US" sz="2000" b="1" dirty="0" smtClean="0"/>
              <a:t>Probiotics</a:t>
            </a:r>
          </a:p>
          <a:p>
            <a:pPr>
              <a:lnSpc>
                <a:spcPct val="150000"/>
              </a:lnSpc>
              <a:spcBef>
                <a:spcPts val="0"/>
              </a:spcBef>
              <a:spcAft>
                <a:spcPts val="400"/>
              </a:spcAft>
            </a:pPr>
            <a:r>
              <a:rPr lang="en-US" sz="2000" b="1" dirty="0" smtClean="0"/>
              <a:t>Prebiotics</a:t>
            </a:r>
          </a:p>
          <a:p>
            <a:pPr marL="0" indent="0">
              <a:spcBef>
                <a:spcPts val="0"/>
              </a:spcBef>
              <a:spcAft>
                <a:spcPts val="1200"/>
              </a:spcAft>
              <a:buNone/>
            </a:pPr>
            <a:endParaRPr lang="en-US" sz="2000" dirty="0" smtClean="0"/>
          </a:p>
          <a:p>
            <a:pPr marL="0" indent="0">
              <a:spcBef>
                <a:spcPts val="0"/>
              </a:spcBef>
              <a:spcAft>
                <a:spcPts val="1200"/>
              </a:spcAft>
              <a:buNone/>
            </a:pPr>
            <a:endParaRPr lang="en-US" sz="2000" dirty="0" smtClean="0"/>
          </a:p>
          <a:p>
            <a:pPr marL="457200" lvl="1" indent="0">
              <a:spcBef>
                <a:spcPts val="0"/>
              </a:spcBef>
              <a:spcAft>
                <a:spcPts val="600"/>
              </a:spcAft>
              <a:buNone/>
            </a:pPr>
            <a:endParaRPr lang="en-US" sz="1800" dirty="0" smtClean="0"/>
          </a:p>
        </p:txBody>
      </p:sp>
      <p:sp>
        <p:nvSpPr>
          <p:cNvPr id="8" name="Slide Number Placeholder 7"/>
          <p:cNvSpPr>
            <a:spLocks noGrp="1"/>
          </p:cNvSpPr>
          <p:nvPr>
            <p:ph type="sldNum" sz="quarter" idx="12"/>
          </p:nvPr>
        </p:nvSpPr>
        <p:spPr/>
        <p:txBody>
          <a:bodyPr/>
          <a:lstStyle/>
          <a:p>
            <a:pPr>
              <a:defRPr/>
            </a:pPr>
            <a:fld id="{882070D5-899D-F34C-B13B-E10395409A4A}" type="slidenum">
              <a:rPr lang="uk-UA" smtClean="0"/>
              <a:pPr>
                <a:defRPr/>
              </a:pPr>
              <a:t>10</a:t>
            </a:fld>
            <a:endParaRPr lang="uk-UA" dirty="0"/>
          </a:p>
        </p:txBody>
      </p:sp>
      <p:pic>
        <p:nvPicPr>
          <p:cNvPr id="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t="19012"/>
          <a:stretch/>
        </p:blipFill>
        <p:spPr bwMode="auto">
          <a:xfrm>
            <a:off x="4652181" y="3261814"/>
            <a:ext cx="2813144" cy="2702258"/>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4254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6" y="690997"/>
            <a:ext cx="8700854" cy="850817"/>
          </a:xfrm>
        </p:spPr>
        <p:txBody>
          <a:bodyPr anchor="ctr"/>
          <a:lstStyle/>
          <a:p>
            <a:r>
              <a:rPr lang="en-US" sz="3200" dirty="0" smtClean="0"/>
              <a:t>Probiotics</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11</a:t>
            </a:fld>
            <a:endParaRPr lang="uk-UA" dirty="0"/>
          </a:p>
        </p:txBody>
      </p:sp>
      <p:sp>
        <p:nvSpPr>
          <p:cNvPr id="5" name="Content Placeholder 2"/>
          <p:cNvSpPr txBox="1">
            <a:spLocks/>
          </p:cNvSpPr>
          <p:nvPr/>
        </p:nvSpPr>
        <p:spPr>
          <a:xfrm>
            <a:off x="71395" y="1473574"/>
            <a:ext cx="8752732" cy="457199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lnSpc>
                <a:spcPct val="150000"/>
              </a:lnSpc>
              <a:spcBef>
                <a:spcPts val="1200"/>
              </a:spcBef>
              <a:spcAft>
                <a:spcPts val="600"/>
              </a:spcAft>
              <a:buNone/>
            </a:pPr>
            <a:r>
              <a:rPr lang="en-CA" sz="2200" dirty="0" smtClean="0"/>
              <a:t>Probiotics are live microorganisms that can be beneficial to the health of the host</a:t>
            </a:r>
          </a:p>
          <a:p>
            <a:pPr marL="400050" lvl="1" indent="0">
              <a:lnSpc>
                <a:spcPct val="150000"/>
              </a:lnSpc>
              <a:spcAft>
                <a:spcPts val="0"/>
              </a:spcAft>
              <a:buNone/>
            </a:pPr>
            <a:r>
              <a:rPr lang="en-CA" sz="2200" b="1" dirty="0" smtClean="0"/>
              <a:t>Known benefits:</a:t>
            </a:r>
          </a:p>
          <a:p>
            <a:pPr lvl="1">
              <a:lnSpc>
                <a:spcPct val="150000"/>
              </a:lnSpc>
              <a:spcAft>
                <a:spcPts val="0"/>
              </a:spcAft>
              <a:buFont typeface="Courier New" panose="02070309020205020404" pitchFamily="49" charset="0"/>
              <a:buChar char="o"/>
            </a:pPr>
            <a:r>
              <a:rPr lang="en-CA" sz="2000" dirty="0" smtClean="0"/>
              <a:t>Helps with digestion</a:t>
            </a:r>
          </a:p>
          <a:p>
            <a:pPr lvl="1">
              <a:lnSpc>
                <a:spcPct val="150000"/>
              </a:lnSpc>
              <a:buFont typeface="Courier New" panose="02070309020205020404" pitchFamily="49" charset="0"/>
              <a:buChar char="o"/>
            </a:pPr>
            <a:r>
              <a:rPr lang="en-CA" sz="2000" dirty="0" smtClean="0"/>
              <a:t>Promotes regularity</a:t>
            </a:r>
          </a:p>
          <a:p>
            <a:pPr lvl="1">
              <a:lnSpc>
                <a:spcPct val="150000"/>
              </a:lnSpc>
              <a:buFont typeface="Courier New" panose="02070309020205020404" pitchFamily="49" charset="0"/>
              <a:buChar char="o"/>
            </a:pPr>
            <a:r>
              <a:rPr lang="en-CA" sz="2000" dirty="0" smtClean="0"/>
              <a:t>Improves nutrient absorption</a:t>
            </a:r>
          </a:p>
          <a:p>
            <a:pPr lvl="1">
              <a:lnSpc>
                <a:spcPct val="150000"/>
              </a:lnSpc>
              <a:buFont typeface="Courier New" panose="02070309020205020404" pitchFamily="49" charset="0"/>
              <a:buChar char="o"/>
            </a:pPr>
            <a:r>
              <a:rPr lang="en-CA" sz="2000" dirty="0" smtClean="0"/>
              <a:t>Helps keeps a balance of “good” bacteria in the gut</a:t>
            </a:r>
          </a:p>
          <a:p>
            <a:endParaRPr lang="en-US" sz="2200" dirty="0"/>
          </a:p>
        </p:txBody>
      </p:sp>
      <p:pic>
        <p:nvPicPr>
          <p:cNvPr id="9220" name="Picture 4" descr="C:\Users\Nutritio\AppData\Local\Microsoft\Windows\Temporary Internet Files\Content.IE5\9OW0QFI3\yogu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3966" y="2373715"/>
            <a:ext cx="2264815" cy="1959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6573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09" y="591831"/>
            <a:ext cx="8700854" cy="850817"/>
          </a:xfrm>
        </p:spPr>
        <p:txBody>
          <a:bodyPr anchor="ctr"/>
          <a:lstStyle/>
          <a:p>
            <a:r>
              <a:rPr lang="en-US" sz="3200" dirty="0" smtClean="0"/>
              <a:t>Probiotic Criteria</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12</a:t>
            </a:fld>
            <a:endParaRPr lang="uk-UA" dirty="0"/>
          </a:p>
        </p:txBody>
      </p:sp>
      <p:sp>
        <p:nvSpPr>
          <p:cNvPr id="5" name="Content Placeholder 2"/>
          <p:cNvSpPr txBox="1">
            <a:spLocks/>
          </p:cNvSpPr>
          <p:nvPr/>
        </p:nvSpPr>
        <p:spPr>
          <a:xfrm>
            <a:off x="434291" y="1374408"/>
            <a:ext cx="7658832" cy="457199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1200"/>
              </a:spcBef>
              <a:spcAft>
                <a:spcPts val="600"/>
              </a:spcAft>
              <a:buNone/>
            </a:pPr>
            <a:r>
              <a:rPr lang="en-CA" sz="2200" dirty="0" smtClean="0"/>
              <a:t>In order for microorganisms to be considered a probiotic, they must:</a:t>
            </a:r>
          </a:p>
          <a:p>
            <a:pPr marL="0" indent="-457200">
              <a:lnSpc>
                <a:spcPct val="150000"/>
              </a:lnSpc>
              <a:spcBef>
                <a:spcPts val="1200"/>
              </a:spcBef>
              <a:spcAft>
                <a:spcPts val="0"/>
              </a:spcAft>
              <a:buAutoNum type="arabicPeriod"/>
            </a:pPr>
            <a:r>
              <a:rPr lang="en-CA" sz="2000" dirty="0"/>
              <a:t>Remain alive during </a:t>
            </a:r>
            <a:r>
              <a:rPr lang="en-CA" sz="2000" dirty="0" smtClean="0"/>
              <a:t>product transport and storage</a:t>
            </a:r>
            <a:endParaRPr lang="en-CA" sz="2000" dirty="0"/>
          </a:p>
          <a:p>
            <a:pPr marL="0" indent="-457200">
              <a:lnSpc>
                <a:spcPct val="150000"/>
              </a:lnSpc>
              <a:spcBef>
                <a:spcPts val="600"/>
              </a:spcBef>
              <a:spcAft>
                <a:spcPts val="0"/>
              </a:spcAft>
              <a:buAutoNum type="arabicPeriod"/>
            </a:pPr>
            <a:r>
              <a:rPr lang="en-CA" sz="2000" dirty="0" smtClean="0"/>
              <a:t>Be able to survive digestion</a:t>
            </a:r>
          </a:p>
          <a:p>
            <a:pPr marL="0" indent="-457200">
              <a:lnSpc>
                <a:spcPct val="150000"/>
              </a:lnSpc>
              <a:spcBef>
                <a:spcPts val="600"/>
              </a:spcBef>
              <a:spcAft>
                <a:spcPts val="0"/>
              </a:spcAft>
              <a:buAutoNum type="arabicPeriod"/>
            </a:pPr>
            <a:r>
              <a:rPr lang="en-CA" sz="2000" dirty="0" smtClean="0"/>
              <a:t>Won’t make you sick</a:t>
            </a:r>
          </a:p>
          <a:p>
            <a:pPr marL="0" indent="-457200">
              <a:lnSpc>
                <a:spcPct val="150000"/>
              </a:lnSpc>
              <a:spcBef>
                <a:spcPts val="600"/>
              </a:spcBef>
              <a:spcAft>
                <a:spcPts val="0"/>
              </a:spcAft>
              <a:buAutoNum type="arabicPeriod"/>
            </a:pPr>
            <a:r>
              <a:rPr lang="en-CA" sz="2000" dirty="0" smtClean="0"/>
              <a:t>Have beneficial effects</a:t>
            </a:r>
          </a:p>
          <a:p>
            <a:pPr marL="0" indent="-457200">
              <a:lnSpc>
                <a:spcPct val="150000"/>
              </a:lnSpc>
              <a:spcBef>
                <a:spcPts val="600"/>
              </a:spcBef>
              <a:spcAft>
                <a:spcPts val="0"/>
              </a:spcAft>
              <a:buAutoNum type="arabicPeriod"/>
            </a:pPr>
            <a:r>
              <a:rPr lang="en-CA" sz="2000" dirty="0" smtClean="0"/>
              <a:t>Help balance gut </a:t>
            </a:r>
            <a:r>
              <a:rPr lang="en-CA" sz="2000" dirty="0" err="1" smtClean="0"/>
              <a:t>microbiota</a:t>
            </a:r>
            <a:endParaRPr lang="en-CA" sz="2000" dirty="0" smtClean="0"/>
          </a:p>
          <a:p>
            <a:pPr marL="0" indent="-457200">
              <a:lnSpc>
                <a:spcPct val="150000"/>
              </a:lnSpc>
              <a:spcBef>
                <a:spcPts val="600"/>
              </a:spcBef>
              <a:spcAft>
                <a:spcPts val="0"/>
              </a:spcAft>
              <a:buAutoNum type="arabicPeriod"/>
            </a:pPr>
            <a:r>
              <a:rPr lang="en-CA" sz="2000" dirty="0" smtClean="0"/>
              <a:t>Help protect against bad bacteria</a:t>
            </a:r>
          </a:p>
        </p:txBody>
      </p:sp>
    </p:spTree>
    <p:extLst>
      <p:ext uri="{BB962C8B-B14F-4D97-AF65-F5344CB8AC3E}">
        <p14:creationId xmlns:p14="http://schemas.microsoft.com/office/powerpoint/2010/main" val="4953024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13</a:t>
            </a:fld>
            <a:endParaRPr lang="uk-UA"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590" t="23324" r="25228" b="21454"/>
          <a:stretch/>
        </p:blipFill>
        <p:spPr bwMode="auto">
          <a:xfrm>
            <a:off x="456953" y="1351126"/>
            <a:ext cx="8294117" cy="42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088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09" y="637307"/>
            <a:ext cx="8700854" cy="850817"/>
          </a:xfrm>
        </p:spPr>
        <p:txBody>
          <a:bodyPr anchor="ctr"/>
          <a:lstStyle/>
          <a:p>
            <a:r>
              <a:rPr lang="en-US" sz="3200" dirty="0" smtClean="0"/>
              <a:t>Probiotic Products</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14</a:t>
            </a:fld>
            <a:endParaRPr lang="uk-UA" dirty="0"/>
          </a:p>
        </p:txBody>
      </p:sp>
      <p:sp>
        <p:nvSpPr>
          <p:cNvPr id="5" name="Content Placeholder 2"/>
          <p:cNvSpPr txBox="1">
            <a:spLocks/>
          </p:cNvSpPr>
          <p:nvPr/>
        </p:nvSpPr>
        <p:spPr>
          <a:xfrm>
            <a:off x="218810" y="1599953"/>
            <a:ext cx="8700854" cy="457199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0"/>
              </a:spcBef>
              <a:buNone/>
            </a:pPr>
            <a:r>
              <a:rPr lang="en-CA" sz="2200" dirty="0" smtClean="0"/>
              <a:t>Probiotics come in a variety of forms:</a:t>
            </a:r>
          </a:p>
          <a:p>
            <a:pPr>
              <a:lnSpc>
                <a:spcPct val="150000"/>
              </a:lnSpc>
            </a:pPr>
            <a:r>
              <a:rPr lang="en-CA" sz="2000" dirty="0" smtClean="0"/>
              <a:t>Supplements </a:t>
            </a:r>
          </a:p>
          <a:p>
            <a:pPr>
              <a:lnSpc>
                <a:spcPct val="150000"/>
              </a:lnSpc>
            </a:pPr>
            <a:r>
              <a:rPr lang="en-CA" sz="2000" dirty="0" smtClean="0"/>
              <a:t>Naturally occurring in food</a:t>
            </a:r>
          </a:p>
          <a:p>
            <a:pPr>
              <a:lnSpc>
                <a:spcPct val="150000"/>
              </a:lnSpc>
            </a:pPr>
            <a:r>
              <a:rPr lang="en-CA" sz="2000" dirty="0"/>
              <a:t>Added to food </a:t>
            </a:r>
            <a:r>
              <a:rPr lang="en-CA" sz="2000" dirty="0" smtClean="0"/>
              <a:t>products</a:t>
            </a:r>
          </a:p>
          <a:p>
            <a:pPr marL="457200" lvl="1" indent="0">
              <a:buNone/>
            </a:pPr>
            <a:endParaRPr lang="en-CA" sz="2000" dirty="0" smtClean="0"/>
          </a:p>
          <a:p>
            <a:pPr marL="457200" lvl="1" indent="0">
              <a:buNone/>
            </a:pPr>
            <a:endParaRPr lang="en-CA" sz="2000" dirty="0" smtClean="0"/>
          </a:p>
          <a:p>
            <a:pPr marL="457200" lvl="1" indent="0">
              <a:buNone/>
            </a:pPr>
            <a:endParaRPr lang="en-CA" sz="2000" dirty="0"/>
          </a:p>
          <a:p>
            <a:pPr marL="57150" indent="0">
              <a:buNone/>
            </a:pPr>
            <a:r>
              <a:rPr lang="en-CA" sz="2200" b="1" dirty="0" smtClean="0"/>
              <a:t>Note: </a:t>
            </a:r>
            <a:r>
              <a:rPr lang="en-CA" sz="2200" dirty="0" smtClean="0"/>
              <a:t>Probiotics must be taken regularly for any benefits to continue </a:t>
            </a:r>
          </a:p>
        </p:txBody>
      </p:sp>
      <p:pic>
        <p:nvPicPr>
          <p:cNvPr id="3074" name="Picture 2" descr="C:\Users\Nutritio\AppData\Local\Microsoft\Windows\Temporary Internet Files\Content.IE5\W6AHZJA7\crauti_cibi-fermentati-300x3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0549" y="1599953"/>
            <a:ext cx="2486073" cy="2784402"/>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7987112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46" y="538132"/>
            <a:ext cx="8700854" cy="850817"/>
          </a:xfrm>
        </p:spPr>
        <p:txBody>
          <a:bodyPr anchor="ctr"/>
          <a:lstStyle/>
          <a:p>
            <a:r>
              <a:rPr lang="en-US" sz="3200" dirty="0" smtClean="0"/>
              <a:t>Foods with Probiotics</a:t>
            </a:r>
            <a:endParaRPr lang="en-US" sz="3200" dirty="0"/>
          </a:p>
        </p:txBody>
      </p:sp>
      <p:sp>
        <p:nvSpPr>
          <p:cNvPr id="4" name="Slide Number Placeholder 3"/>
          <p:cNvSpPr>
            <a:spLocks noGrp="1"/>
          </p:cNvSpPr>
          <p:nvPr>
            <p:ph type="sldNum" sz="quarter" idx="12"/>
          </p:nvPr>
        </p:nvSpPr>
        <p:spPr>
          <a:xfrm>
            <a:off x="8351338" y="6492875"/>
            <a:ext cx="568325" cy="365125"/>
          </a:xfrm>
        </p:spPr>
        <p:txBody>
          <a:bodyPr/>
          <a:lstStyle/>
          <a:p>
            <a:pPr>
              <a:defRPr/>
            </a:pPr>
            <a:fld id="{882070D5-899D-F34C-B13B-E10395409A4A}" type="slidenum">
              <a:rPr lang="uk-UA" smtClean="0"/>
              <a:pPr>
                <a:defRPr/>
              </a:pPr>
              <a:t>15</a:t>
            </a:fld>
            <a:endParaRPr lang="uk-UA" dirty="0"/>
          </a:p>
        </p:txBody>
      </p:sp>
      <p:sp>
        <p:nvSpPr>
          <p:cNvPr id="5" name="Content Placeholder 2"/>
          <p:cNvSpPr txBox="1">
            <a:spLocks/>
          </p:cNvSpPr>
          <p:nvPr/>
        </p:nvSpPr>
        <p:spPr>
          <a:xfrm>
            <a:off x="604746" y="1430618"/>
            <a:ext cx="4605958" cy="271079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buNone/>
            </a:pPr>
            <a:r>
              <a:rPr lang="en-CA" sz="2200" b="1" dirty="0" smtClean="0"/>
              <a:t>Naturally containing</a:t>
            </a:r>
            <a:r>
              <a:rPr lang="en-CA" sz="2200" dirty="0" smtClean="0"/>
              <a:t>:</a:t>
            </a:r>
          </a:p>
          <a:p>
            <a:pPr>
              <a:lnSpc>
                <a:spcPct val="150000"/>
              </a:lnSpc>
            </a:pPr>
            <a:r>
              <a:rPr lang="en-CA" sz="2000" dirty="0" smtClean="0"/>
              <a:t>Sauerkraut </a:t>
            </a:r>
          </a:p>
          <a:p>
            <a:pPr>
              <a:lnSpc>
                <a:spcPct val="150000"/>
              </a:lnSpc>
            </a:pPr>
            <a:r>
              <a:rPr lang="en-CA" sz="2000" dirty="0" err="1" smtClean="0"/>
              <a:t>Kimchi</a:t>
            </a:r>
            <a:endParaRPr lang="en-CA" sz="2000" dirty="0" smtClean="0"/>
          </a:p>
          <a:p>
            <a:pPr>
              <a:lnSpc>
                <a:spcPct val="150000"/>
              </a:lnSpc>
            </a:pPr>
            <a:r>
              <a:rPr lang="en-CA" sz="2000" dirty="0" err="1" smtClean="0"/>
              <a:t>Kefir</a:t>
            </a:r>
            <a:endParaRPr lang="en-CA" sz="2000" dirty="0" smtClean="0"/>
          </a:p>
        </p:txBody>
      </p:sp>
      <p:sp>
        <p:nvSpPr>
          <p:cNvPr id="7" name="Content Placeholder 2"/>
          <p:cNvSpPr txBox="1">
            <a:spLocks/>
          </p:cNvSpPr>
          <p:nvPr/>
        </p:nvSpPr>
        <p:spPr>
          <a:xfrm>
            <a:off x="4144683" y="1430618"/>
            <a:ext cx="4179359" cy="1640192"/>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nSpc>
                <a:spcPct val="150000"/>
              </a:lnSpc>
              <a:buNone/>
            </a:pPr>
            <a:r>
              <a:rPr lang="en-CA" sz="2200" b="1" dirty="0" smtClean="0"/>
              <a:t>Sometimes added to:</a:t>
            </a:r>
          </a:p>
          <a:p>
            <a:pPr marL="400050">
              <a:lnSpc>
                <a:spcPct val="150000"/>
              </a:lnSpc>
            </a:pPr>
            <a:r>
              <a:rPr lang="en-CA" sz="2000" dirty="0" smtClean="0"/>
              <a:t>Yogurt</a:t>
            </a:r>
          </a:p>
          <a:p>
            <a:pPr marL="800100" lvl="1">
              <a:lnSpc>
                <a:spcPct val="150000"/>
              </a:lnSpc>
              <a:buFont typeface="Courier New" panose="02070309020205020404" pitchFamily="49" charset="0"/>
              <a:buChar char="o"/>
            </a:pPr>
            <a:r>
              <a:rPr lang="en-CA" sz="1400" dirty="0" smtClean="0"/>
              <a:t> </a:t>
            </a:r>
            <a:r>
              <a:rPr lang="en-CA" sz="1800" dirty="0" smtClean="0"/>
              <a:t>Check label for “live cultures”</a:t>
            </a:r>
          </a:p>
        </p:txBody>
      </p:sp>
      <p:sp>
        <p:nvSpPr>
          <p:cNvPr id="6" name="TextBox 5"/>
          <p:cNvSpPr txBox="1"/>
          <p:nvPr/>
        </p:nvSpPr>
        <p:spPr>
          <a:xfrm>
            <a:off x="604746" y="5710387"/>
            <a:ext cx="1201010" cy="338554"/>
          </a:xfrm>
          <a:prstGeom prst="rect">
            <a:avLst/>
          </a:prstGeom>
          <a:noFill/>
        </p:spPr>
        <p:txBody>
          <a:bodyPr wrap="square" rtlCol="0">
            <a:spAutoFit/>
          </a:bodyPr>
          <a:lstStyle/>
          <a:p>
            <a:r>
              <a:rPr lang="en-CA" sz="1600" dirty="0" err="1" smtClean="0"/>
              <a:t>Kefir</a:t>
            </a:r>
            <a:endParaRPr lang="en-CA" sz="1600" dirty="0"/>
          </a:p>
        </p:txBody>
      </p:sp>
      <p:pic>
        <p:nvPicPr>
          <p:cNvPr id="2058" name="Picture 10" descr="C:\Users\Nutritio\AppData\Local\Microsoft\Windows\Temporary Internet Files\Content.IE5\XESVU1C7\dahad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46" y="4289134"/>
            <a:ext cx="2133213" cy="14212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Nutritio\AppData\Local\Microsoft\Windows\Temporary Internet Files\Content.IE5\W6AHZJA7\low-fat-yogu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2425" y="4185177"/>
            <a:ext cx="2033613" cy="152521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C:\Users\Nutritio\AppData\Local\Microsoft\Windows\Temporary Internet Files\Content.IE5\B0DBJ1XI\kimchi[1].jpg"/>
          <p:cNvPicPr>
            <a:picLocks noChangeAspect="1" noChangeArrowheads="1"/>
          </p:cNvPicPr>
          <p:nvPr/>
        </p:nvPicPr>
        <p:blipFill rotWithShape="1">
          <a:blip r:embed="rId5">
            <a:extLst>
              <a:ext uri="{28A0092B-C50C-407E-A947-70E740481C1C}">
                <a14:useLocalDpi xmlns:a14="http://schemas.microsoft.com/office/drawing/2010/main" val="0"/>
              </a:ext>
            </a:extLst>
          </a:blip>
          <a:srcRect l="8149"/>
          <a:stretch/>
        </p:blipFill>
        <p:spPr bwMode="auto">
          <a:xfrm>
            <a:off x="3523444" y="4141408"/>
            <a:ext cx="2160587" cy="15689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523444" y="5710387"/>
            <a:ext cx="1201010" cy="338554"/>
          </a:xfrm>
          <a:prstGeom prst="rect">
            <a:avLst/>
          </a:prstGeom>
          <a:noFill/>
        </p:spPr>
        <p:txBody>
          <a:bodyPr wrap="square" rtlCol="0">
            <a:spAutoFit/>
          </a:bodyPr>
          <a:lstStyle/>
          <a:p>
            <a:r>
              <a:rPr lang="en-CA" sz="1600" dirty="0" err="1" smtClean="0"/>
              <a:t>Kimchi</a:t>
            </a:r>
            <a:endParaRPr lang="en-CA" sz="1600" dirty="0"/>
          </a:p>
        </p:txBody>
      </p:sp>
      <p:sp>
        <p:nvSpPr>
          <p:cNvPr id="24" name="TextBox 23"/>
          <p:cNvSpPr txBox="1"/>
          <p:nvPr/>
        </p:nvSpPr>
        <p:spPr>
          <a:xfrm>
            <a:off x="6452425" y="5719768"/>
            <a:ext cx="1201010" cy="338554"/>
          </a:xfrm>
          <a:prstGeom prst="rect">
            <a:avLst/>
          </a:prstGeom>
          <a:noFill/>
        </p:spPr>
        <p:txBody>
          <a:bodyPr wrap="square" rtlCol="0">
            <a:spAutoFit/>
          </a:bodyPr>
          <a:lstStyle/>
          <a:p>
            <a:r>
              <a:rPr lang="en-CA" sz="1600" dirty="0" smtClean="0"/>
              <a:t>Yogurt</a:t>
            </a:r>
            <a:endParaRPr lang="en-CA" sz="1600" dirty="0"/>
          </a:p>
        </p:txBody>
      </p:sp>
    </p:spTree>
    <p:extLst>
      <p:ext uri="{BB962C8B-B14F-4D97-AF65-F5344CB8AC3E}">
        <p14:creationId xmlns:p14="http://schemas.microsoft.com/office/powerpoint/2010/main" val="17970485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746847"/>
            <a:ext cx="8582025" cy="931828"/>
          </a:xfrm>
        </p:spPr>
        <p:txBody>
          <a:bodyPr anchor="ctr"/>
          <a:lstStyle/>
          <a:p>
            <a:pPr algn="ctr"/>
            <a:r>
              <a:rPr lang="en-CA" sz="3200" dirty="0" smtClean="0"/>
              <a:t>Buyer Beware</a:t>
            </a:r>
            <a:endParaRPr lang="en-CA"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16</a:t>
            </a:fld>
            <a:endParaRPr lang="uk-UA" dirty="0"/>
          </a:p>
        </p:txBody>
      </p:sp>
      <p:sp>
        <p:nvSpPr>
          <p:cNvPr id="5" name="Content Placeholder 2"/>
          <p:cNvSpPr txBox="1">
            <a:spLocks/>
          </p:cNvSpPr>
          <p:nvPr/>
        </p:nvSpPr>
        <p:spPr>
          <a:xfrm>
            <a:off x="401389" y="1483659"/>
            <a:ext cx="8341222" cy="153052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100"/>
              </a:spcBef>
              <a:buNone/>
            </a:pPr>
            <a:endParaRPr lang="en-CA" sz="2200" dirty="0"/>
          </a:p>
          <a:p>
            <a:pPr marL="0" indent="0" algn="ctr">
              <a:spcBef>
                <a:spcPts val="100"/>
              </a:spcBef>
              <a:buNone/>
            </a:pPr>
            <a:r>
              <a:rPr lang="en-CA" sz="2200" b="1" dirty="0"/>
              <a:t>Not all foods with added probiotics are healthy choices</a:t>
            </a:r>
          </a:p>
          <a:p>
            <a:pPr marL="0" indent="0" algn="ctr">
              <a:spcBef>
                <a:spcPts val="100"/>
              </a:spcBef>
              <a:buNone/>
            </a:pPr>
            <a:endParaRPr lang="en-CA" sz="2200" dirty="0" smtClean="0"/>
          </a:p>
          <a:p>
            <a:pPr marL="0" indent="0" algn="ctr">
              <a:spcBef>
                <a:spcPts val="100"/>
              </a:spcBef>
              <a:buNone/>
            </a:pPr>
            <a:endParaRPr lang="en-CA" sz="2200" dirty="0"/>
          </a:p>
          <a:p>
            <a:pPr marL="0" indent="0" algn="ctr">
              <a:spcBef>
                <a:spcPts val="100"/>
              </a:spcBef>
              <a:buNone/>
            </a:pPr>
            <a:endParaRPr lang="en-CA" sz="2200" dirty="0" smtClean="0"/>
          </a:p>
          <a:p>
            <a:pPr marL="0" indent="0" algn="ctr">
              <a:spcBef>
                <a:spcPts val="100"/>
              </a:spcBef>
              <a:buNone/>
            </a:pPr>
            <a:endParaRPr lang="en-CA" sz="2200" dirty="0"/>
          </a:p>
          <a:p>
            <a:pPr marL="0" indent="0" algn="ctr">
              <a:spcBef>
                <a:spcPts val="100"/>
              </a:spcBef>
              <a:buNone/>
            </a:pPr>
            <a:endParaRPr lang="en-CA" sz="2200" dirty="0" smtClean="0"/>
          </a:p>
          <a:p>
            <a:pPr marL="0" indent="0" algn="ctr">
              <a:spcBef>
                <a:spcPts val="100"/>
              </a:spcBef>
              <a:buNone/>
            </a:pPr>
            <a:endParaRPr lang="en-CA" sz="2200" dirty="0"/>
          </a:p>
          <a:p>
            <a:pPr marL="0" indent="0" algn="ctr">
              <a:spcBef>
                <a:spcPts val="100"/>
              </a:spcBef>
              <a:buNone/>
            </a:pPr>
            <a:endParaRPr lang="en-CA" sz="2200" dirty="0" smtClean="0"/>
          </a:p>
          <a:p>
            <a:pPr marL="0" indent="0" algn="ctr">
              <a:spcBef>
                <a:spcPts val="100"/>
              </a:spcBef>
              <a:buNone/>
            </a:pPr>
            <a:endParaRPr lang="en-CA" sz="2200" dirty="0" smtClean="0"/>
          </a:p>
          <a:p>
            <a:pPr marL="0" indent="0" algn="ctr">
              <a:spcBef>
                <a:spcPts val="100"/>
              </a:spcBef>
              <a:buNone/>
            </a:pPr>
            <a:r>
              <a:rPr lang="en-CA" sz="2200" dirty="0" smtClean="0"/>
              <a:t>Companies may add probiotics to help market their product</a:t>
            </a:r>
          </a:p>
        </p:txBody>
      </p:sp>
      <p:pic>
        <p:nvPicPr>
          <p:cNvPr id="4100" name="Picture 4" descr="C:\Users\Nutritio\AppData\Local\Microsoft\Windows\Temporary Internet Files\Content.IE5\B0DBJ1XI\orange_jui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5740" y="2402006"/>
            <a:ext cx="2032520" cy="248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68161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612" y="667611"/>
            <a:ext cx="8700854" cy="850817"/>
          </a:xfrm>
        </p:spPr>
        <p:txBody>
          <a:bodyPr anchor="ctr"/>
          <a:lstStyle/>
          <a:p>
            <a:r>
              <a:rPr lang="en-US" sz="3200" dirty="0" smtClean="0"/>
              <a:t>Prebiotics</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17</a:t>
            </a:fld>
            <a:endParaRPr lang="uk-UA" dirty="0"/>
          </a:p>
        </p:txBody>
      </p:sp>
      <p:sp>
        <p:nvSpPr>
          <p:cNvPr id="5" name="Content Placeholder 2"/>
          <p:cNvSpPr txBox="1">
            <a:spLocks/>
          </p:cNvSpPr>
          <p:nvPr/>
        </p:nvSpPr>
        <p:spPr>
          <a:xfrm>
            <a:off x="0" y="1518428"/>
            <a:ext cx="7751928" cy="432281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00050" lvl="1" indent="0">
              <a:lnSpc>
                <a:spcPct val="150000"/>
              </a:lnSpc>
              <a:spcBef>
                <a:spcPts val="1200"/>
              </a:spcBef>
              <a:buNone/>
            </a:pPr>
            <a:r>
              <a:rPr lang="en-CA" sz="2200" dirty="0" smtClean="0"/>
              <a:t>Prebiotics are non-digestible foods that help the growth of bacteria in the gut</a:t>
            </a:r>
          </a:p>
          <a:p>
            <a:pPr marL="0" indent="0">
              <a:spcBef>
                <a:spcPts val="1200"/>
              </a:spcBef>
              <a:buNone/>
            </a:pPr>
            <a:endParaRPr lang="en-CA" sz="2200" dirty="0" smtClean="0"/>
          </a:p>
          <a:p>
            <a:pPr marL="400050" lvl="1" indent="0">
              <a:buNone/>
            </a:pPr>
            <a:r>
              <a:rPr lang="en-CA" sz="2200" b="1" dirty="0" smtClean="0"/>
              <a:t>Known benefits:</a:t>
            </a:r>
          </a:p>
          <a:p>
            <a:pPr lvl="1">
              <a:lnSpc>
                <a:spcPct val="150000"/>
              </a:lnSpc>
              <a:buFont typeface="Courier New" panose="02070309020205020404" pitchFamily="49" charset="0"/>
              <a:buChar char="o"/>
            </a:pPr>
            <a:r>
              <a:rPr lang="en-CA" sz="2000" dirty="0" smtClean="0"/>
              <a:t>Helps feed good bacteria in the gut</a:t>
            </a:r>
          </a:p>
          <a:p>
            <a:pPr lvl="1">
              <a:lnSpc>
                <a:spcPct val="150000"/>
              </a:lnSpc>
              <a:buFont typeface="Courier New" panose="02070309020205020404" pitchFamily="49" charset="0"/>
              <a:buChar char="o"/>
            </a:pPr>
            <a:r>
              <a:rPr lang="en-CA" sz="2000" dirty="0" smtClean="0"/>
              <a:t>Helps good bacteria grow in the gut</a:t>
            </a:r>
          </a:p>
          <a:p>
            <a:pPr lvl="1">
              <a:lnSpc>
                <a:spcPct val="150000"/>
              </a:lnSpc>
              <a:buFont typeface="Courier New" panose="02070309020205020404" pitchFamily="49" charset="0"/>
              <a:buChar char="o"/>
            </a:pPr>
            <a:r>
              <a:rPr lang="en-CA" sz="2000" dirty="0" smtClean="0"/>
              <a:t>Helps with constipation (keeps us regular)</a:t>
            </a:r>
          </a:p>
        </p:txBody>
      </p:sp>
      <p:pic>
        <p:nvPicPr>
          <p:cNvPr id="22" name="Picture 11" descr="C:\Users\Nutritio\AppData\Local\Microsoft\Windows\Temporary Internet Files\Content.IE5\B0DBJ1XI\538548_372073776221935_1316462750_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435" y="2334363"/>
            <a:ext cx="2223493" cy="2008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7200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809" y="648776"/>
            <a:ext cx="8700854" cy="850817"/>
          </a:xfrm>
        </p:spPr>
        <p:txBody>
          <a:bodyPr anchor="ctr"/>
          <a:lstStyle/>
          <a:p>
            <a:r>
              <a:rPr lang="en-US" sz="3200" dirty="0" smtClean="0"/>
              <a:t>Prebiotics </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18</a:t>
            </a:fld>
            <a:endParaRPr lang="uk-UA" dirty="0"/>
          </a:p>
        </p:txBody>
      </p:sp>
      <p:sp>
        <p:nvSpPr>
          <p:cNvPr id="5" name="Content Placeholder 2"/>
          <p:cNvSpPr txBox="1">
            <a:spLocks/>
          </p:cNvSpPr>
          <p:nvPr/>
        </p:nvSpPr>
        <p:spPr>
          <a:xfrm>
            <a:off x="311015" y="1581896"/>
            <a:ext cx="8742242" cy="4012858"/>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CA" sz="2200" dirty="0" smtClean="0"/>
              <a:t>Often found in high fibre foods, like:</a:t>
            </a:r>
          </a:p>
          <a:p>
            <a:pPr lvl="1">
              <a:spcBef>
                <a:spcPts val="1200"/>
              </a:spcBef>
              <a:buFont typeface="Courier New" panose="02070309020205020404" pitchFamily="49" charset="0"/>
              <a:buChar char="o"/>
            </a:pPr>
            <a:r>
              <a:rPr lang="en-CA" sz="2000" dirty="0" smtClean="0"/>
              <a:t>Whole grains</a:t>
            </a:r>
          </a:p>
          <a:p>
            <a:pPr lvl="2">
              <a:spcBef>
                <a:spcPts val="1200"/>
              </a:spcBef>
              <a:buFont typeface="Courier New" panose="02070309020205020404" pitchFamily="49" charset="0"/>
              <a:buChar char="o"/>
            </a:pPr>
            <a:r>
              <a:rPr lang="en-CA" sz="1800" dirty="0" smtClean="0"/>
              <a:t>Barley, rye and buckwheat</a:t>
            </a:r>
          </a:p>
          <a:p>
            <a:pPr lvl="1">
              <a:spcBef>
                <a:spcPts val="1200"/>
              </a:spcBef>
              <a:buFont typeface="Courier New" panose="02070309020205020404" pitchFamily="49" charset="0"/>
              <a:buChar char="o"/>
            </a:pPr>
            <a:r>
              <a:rPr lang="en-CA" sz="2000" dirty="0" smtClean="0"/>
              <a:t>Fruits and vegetables</a:t>
            </a:r>
          </a:p>
          <a:p>
            <a:pPr lvl="2">
              <a:spcBef>
                <a:spcPts val="1200"/>
              </a:spcBef>
              <a:buFont typeface="Courier New" panose="02070309020205020404" pitchFamily="49" charset="0"/>
              <a:buChar char="o"/>
            </a:pPr>
            <a:r>
              <a:rPr lang="en-CA" sz="1800" dirty="0" smtClean="0"/>
              <a:t>Bananas, onions and garlic</a:t>
            </a:r>
          </a:p>
          <a:p>
            <a:pPr lvl="1">
              <a:spcBef>
                <a:spcPts val="1200"/>
              </a:spcBef>
              <a:buFont typeface="Courier New" panose="02070309020205020404" pitchFamily="49" charset="0"/>
              <a:buChar char="o"/>
            </a:pPr>
            <a:r>
              <a:rPr lang="en-CA" sz="2000" dirty="0" smtClean="0"/>
              <a:t>Legumes</a:t>
            </a:r>
            <a:endParaRPr lang="en-CA" dirty="0"/>
          </a:p>
          <a:p>
            <a:pPr lvl="2">
              <a:spcBef>
                <a:spcPts val="1200"/>
              </a:spcBef>
              <a:buFont typeface="Courier New" panose="02070309020205020404" pitchFamily="49" charset="0"/>
              <a:buChar char="o"/>
            </a:pPr>
            <a:r>
              <a:rPr lang="en-CA" sz="1800" dirty="0" smtClean="0"/>
              <a:t>Lentils, chickpeas and kidney beans</a:t>
            </a:r>
          </a:p>
          <a:p>
            <a:pPr marL="0" indent="0">
              <a:spcBef>
                <a:spcPts val="900"/>
              </a:spcBef>
              <a:buNone/>
            </a:pPr>
            <a:endParaRPr lang="en-CA" sz="2200" dirty="0" smtClean="0"/>
          </a:p>
          <a:p>
            <a:pPr marL="57150" indent="0" algn="ctr">
              <a:lnSpc>
                <a:spcPct val="150000"/>
              </a:lnSpc>
              <a:spcBef>
                <a:spcPts val="900"/>
              </a:spcBef>
              <a:spcAft>
                <a:spcPts val="600"/>
              </a:spcAft>
              <a:buNone/>
            </a:pPr>
            <a:r>
              <a:rPr lang="en-CA" sz="2400" b="1" dirty="0" smtClean="0"/>
              <a:t>Note: </a:t>
            </a:r>
            <a:r>
              <a:rPr lang="en-CA" sz="2400" b="1" dirty="0"/>
              <a:t>a</a:t>
            </a:r>
            <a:r>
              <a:rPr lang="en-CA" sz="2400" b="1" dirty="0" smtClean="0"/>
              <a:t>n increase in fibre means an increase in fluid</a:t>
            </a:r>
          </a:p>
          <a:p>
            <a:pPr lvl="1">
              <a:lnSpc>
                <a:spcPct val="150000"/>
              </a:lnSpc>
              <a:buFont typeface="Courier New" panose="02070309020205020404" pitchFamily="49" charset="0"/>
              <a:buChar char="o"/>
            </a:pPr>
            <a:endParaRPr lang="en-CA" sz="2000" dirty="0"/>
          </a:p>
          <a:p>
            <a:pPr marL="457200" lvl="1" indent="0">
              <a:lnSpc>
                <a:spcPct val="150000"/>
              </a:lnSpc>
              <a:buNone/>
            </a:pPr>
            <a:endParaRPr lang="en-CA" sz="2000" dirty="0" smtClean="0"/>
          </a:p>
        </p:txBody>
      </p:sp>
      <p:pic>
        <p:nvPicPr>
          <p:cNvPr id="1031" name="Picture 7" descr="C:\Users\Nutritio\AppData\Local\Microsoft\Windows\Temporary Internet Files\Content.IE5\W6AHZJA7\Fruits-and-Vegetable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371" y="3263739"/>
            <a:ext cx="2565785" cy="1444735"/>
          </a:xfrm>
          <a:prstGeom prst="roundRect">
            <a:avLst>
              <a:gd name="adj" fmla="val 8594"/>
            </a:avLst>
          </a:prstGeom>
          <a:solidFill>
            <a:srgbClr val="FFFFFF">
              <a:shade val="85000"/>
            </a:srgbClr>
          </a:solidFill>
          <a:ln>
            <a:noFill/>
          </a:ln>
          <a:effectLst>
            <a:reflection blurRad="12700" stA="18000" endPos="0" dist="76200" dir="5400000" sy="-100000" algn="bl" rotWithShape="0"/>
          </a:effectLst>
          <a:extLst/>
        </p:spPr>
      </p:pic>
      <p:pic>
        <p:nvPicPr>
          <p:cNvPr id="1029" name="Picture 5" descr="C:\Users\Nutritio\AppData\Local\Microsoft\Windows\Temporary Internet Files\Content.IE5\XESVU1C7\IMG_0376[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6811" y="1969821"/>
            <a:ext cx="1417782" cy="1063337"/>
          </a:xfrm>
          <a:prstGeom prst="roundRect">
            <a:avLst>
              <a:gd name="adj" fmla="val 8594"/>
            </a:avLst>
          </a:prstGeom>
          <a:solidFill>
            <a:srgbClr val="FFFFFF">
              <a:shade val="85000"/>
            </a:srgbClr>
          </a:solidFill>
          <a:ln>
            <a:noFill/>
          </a:ln>
          <a:effectLst/>
          <a:extLst/>
        </p:spPr>
      </p:pic>
      <p:pic>
        <p:nvPicPr>
          <p:cNvPr id="8" name="Picture 12" descr="C:\Users\Nutritio\AppData\Local\Microsoft\Windows\Temporary Internet Files\Content.IE5\4SSS40S1\beremeal_bannock[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8036" y="1947569"/>
            <a:ext cx="1479205" cy="1107839"/>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7087708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7" y="1222846"/>
            <a:ext cx="8488907" cy="2530287"/>
          </a:xfrm>
        </p:spPr>
        <p:txBody>
          <a:bodyPr anchor="ctr"/>
          <a:lstStyle/>
          <a:p>
            <a:pPr algn="ctr">
              <a:lnSpc>
                <a:spcPct val="150000"/>
              </a:lnSpc>
              <a:spcBef>
                <a:spcPts val="1200"/>
              </a:spcBef>
              <a:spcAft>
                <a:spcPts val="1200"/>
              </a:spcAft>
            </a:pPr>
            <a:r>
              <a:rPr lang="en-US" sz="3600" dirty="0" smtClean="0"/>
              <a:t>So...</a:t>
            </a:r>
            <a:r>
              <a:rPr lang="en-US" sz="3600" dirty="0"/>
              <a:t/>
            </a:r>
            <a:br>
              <a:rPr lang="en-US" sz="3600" dirty="0"/>
            </a:br>
            <a:r>
              <a:rPr lang="en-US" sz="3200" dirty="0" smtClean="0"/>
              <a:t>What’s the difference between </a:t>
            </a:r>
            <a:br>
              <a:rPr lang="en-US" sz="3200" dirty="0" smtClean="0"/>
            </a:br>
            <a:r>
              <a:rPr lang="en-US" sz="3200" dirty="0" smtClean="0"/>
              <a:t>probiotics in food vs supplements?</a:t>
            </a:r>
            <a:endParaRPr lang="en-US" sz="28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19</a:t>
            </a:fld>
            <a:endParaRPr lang="uk-UA" dirty="0"/>
          </a:p>
        </p:txBody>
      </p:sp>
    </p:spTree>
    <p:extLst>
      <p:ext uri="{BB962C8B-B14F-4D97-AF65-F5344CB8AC3E}">
        <p14:creationId xmlns:p14="http://schemas.microsoft.com/office/powerpoint/2010/main" val="2026623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4211" y="1756192"/>
            <a:ext cx="8443679" cy="4179533"/>
          </a:xfrm>
        </p:spPr>
        <p:txBody>
          <a:bodyPr/>
          <a:lstStyle/>
          <a:p>
            <a:pPr>
              <a:spcBef>
                <a:spcPts val="1200"/>
              </a:spcBef>
              <a:spcAft>
                <a:spcPts val="1200"/>
              </a:spcAft>
            </a:pPr>
            <a:r>
              <a:rPr lang="en-US" sz="2200" dirty="0" smtClean="0"/>
              <a:t>To develop an understanding of why the bacteria in our gut are important for our health</a:t>
            </a:r>
          </a:p>
          <a:p>
            <a:pPr>
              <a:spcBef>
                <a:spcPts val="1200"/>
              </a:spcBef>
              <a:spcAft>
                <a:spcPts val="1200"/>
              </a:spcAft>
            </a:pPr>
            <a:r>
              <a:rPr lang="en-US" sz="2200" dirty="0" smtClean="0"/>
              <a:t>To understand the different actions and food sources of pre- and probiotics </a:t>
            </a:r>
          </a:p>
          <a:p>
            <a:pPr>
              <a:spcBef>
                <a:spcPts val="1200"/>
              </a:spcBef>
              <a:spcAft>
                <a:spcPts val="1200"/>
              </a:spcAft>
            </a:pPr>
            <a:r>
              <a:rPr lang="en-US" sz="2200" dirty="0" smtClean="0"/>
              <a:t>To identify three ways to help positively influence gut health </a:t>
            </a:r>
          </a:p>
          <a:p>
            <a:pPr>
              <a:spcBef>
                <a:spcPts val="1200"/>
              </a:spcBef>
              <a:spcAft>
                <a:spcPts val="1200"/>
              </a:spcAft>
            </a:pPr>
            <a:endParaRPr lang="en-US" sz="2200" dirty="0"/>
          </a:p>
          <a:p>
            <a:pPr marL="0" indent="0">
              <a:spcBef>
                <a:spcPts val="1200"/>
              </a:spcBef>
              <a:spcAft>
                <a:spcPts val="1200"/>
              </a:spcAft>
              <a:buNone/>
            </a:pPr>
            <a:endParaRPr lang="en-US" sz="2200" dirty="0"/>
          </a:p>
        </p:txBody>
      </p:sp>
      <p:sp>
        <p:nvSpPr>
          <p:cNvPr id="3" name="Title 2"/>
          <p:cNvSpPr>
            <a:spLocks noGrp="1"/>
          </p:cNvSpPr>
          <p:nvPr>
            <p:ph type="title"/>
          </p:nvPr>
        </p:nvSpPr>
        <p:spPr>
          <a:xfrm>
            <a:off x="415552" y="888882"/>
            <a:ext cx="8586000" cy="558000"/>
          </a:xfrm>
        </p:spPr>
        <p:txBody>
          <a:bodyPr/>
          <a:lstStyle/>
          <a:p>
            <a:r>
              <a:rPr lang="en-US" sz="3200" dirty="0" smtClean="0"/>
              <a:t>Learning Objectives</a:t>
            </a:r>
            <a:endParaRPr lang="en-US" sz="3200" dirty="0"/>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2</a:t>
            </a:fld>
            <a:endParaRPr lang="uk-UA" dirty="0"/>
          </a:p>
        </p:txBody>
      </p:sp>
    </p:spTree>
    <p:extLst>
      <p:ext uri="{BB962C8B-B14F-4D97-AF65-F5344CB8AC3E}">
        <p14:creationId xmlns:p14="http://schemas.microsoft.com/office/powerpoint/2010/main" val="507071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2346"/>
            <a:ext cx="9144000" cy="768304"/>
          </a:xfrm>
        </p:spPr>
        <p:txBody>
          <a:bodyPr anchor="ctr"/>
          <a:lstStyle/>
          <a:p>
            <a:pPr algn="ctr">
              <a:lnSpc>
                <a:spcPct val="150000"/>
              </a:lnSpc>
              <a:spcBef>
                <a:spcPts val="1200"/>
              </a:spcBef>
              <a:spcAft>
                <a:spcPts val="1200"/>
              </a:spcAft>
            </a:pPr>
            <a:r>
              <a:rPr lang="en-US" sz="3200" dirty="0" smtClean="0"/>
              <a:t>Probiotics in Food</a:t>
            </a:r>
            <a:endParaRPr lang="en-US" sz="28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20</a:t>
            </a:fld>
            <a:endParaRPr lang="uk-UA" dirty="0"/>
          </a:p>
        </p:txBody>
      </p:sp>
      <p:graphicFrame>
        <p:nvGraphicFramePr>
          <p:cNvPr id="6" name="Table 5"/>
          <p:cNvGraphicFramePr>
            <a:graphicFrameLocks noGrp="1"/>
          </p:cNvGraphicFramePr>
          <p:nvPr>
            <p:extLst>
              <p:ext uri="{D42A27DB-BD31-4B8C-83A1-F6EECF244321}">
                <p14:modId xmlns:p14="http://schemas.microsoft.com/office/powerpoint/2010/main" val="2782431994"/>
              </p:ext>
            </p:extLst>
          </p:nvPr>
        </p:nvGraphicFramePr>
        <p:xfrm>
          <a:off x="873457" y="1671179"/>
          <a:ext cx="7410734" cy="3787925"/>
        </p:xfrm>
        <a:graphic>
          <a:graphicData uri="http://schemas.openxmlformats.org/drawingml/2006/table">
            <a:tbl>
              <a:tblPr firstRow="1" bandRow="1">
                <a:tableStyleId>{5C22544A-7EE6-4342-B048-85BDC9FD1C3A}</a:tableStyleId>
              </a:tblPr>
              <a:tblGrid>
                <a:gridCol w="3684895"/>
                <a:gridCol w="3725839"/>
              </a:tblGrid>
              <a:tr h="619172">
                <a:tc>
                  <a:txBody>
                    <a:bodyPr/>
                    <a:lstStyle/>
                    <a:p>
                      <a:pPr algn="ctr"/>
                      <a:r>
                        <a:rPr lang="en-CA" sz="2000" b="1" dirty="0" smtClean="0">
                          <a:solidFill>
                            <a:schemeClr val="bg1"/>
                          </a:solidFill>
                        </a:rPr>
                        <a:t>Benefits</a:t>
                      </a:r>
                      <a:endParaRPr lang="en-CA"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CA" sz="2000" b="1" dirty="0" smtClean="0">
                          <a:solidFill>
                            <a:schemeClr val="bg1"/>
                          </a:solidFill>
                        </a:rPr>
                        <a:t>Downside</a:t>
                      </a:r>
                      <a:endParaRPr lang="en-CA"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168753">
                <a:tc>
                  <a:txBody>
                    <a:bodyPr/>
                    <a:lstStyle/>
                    <a:p>
                      <a:pPr marL="0" indent="0">
                        <a:buFont typeface="Arial" panose="020B0604020202020204" pitchFamily="34" charset="0"/>
                        <a:buNone/>
                      </a:pPr>
                      <a:endParaRPr lang="en-CA" sz="1800" dirty="0" smtClean="0">
                        <a:solidFill>
                          <a:schemeClr val="tx2"/>
                        </a:solidFill>
                      </a:endParaRPr>
                    </a:p>
                    <a:p>
                      <a:pPr marL="0" indent="0">
                        <a:buFont typeface="Arial" panose="020B0604020202020204" pitchFamily="34" charset="0"/>
                        <a:buNone/>
                      </a:pPr>
                      <a:r>
                        <a:rPr lang="en-CA" sz="1800" dirty="0" smtClean="0">
                          <a:solidFill>
                            <a:schemeClr val="tx2">
                              <a:lumMod val="50000"/>
                            </a:schemeClr>
                          </a:solidFill>
                        </a:rPr>
                        <a:t>Provides other</a:t>
                      </a:r>
                      <a:r>
                        <a:rPr lang="en-CA" sz="1800" baseline="0" dirty="0" smtClean="0">
                          <a:solidFill>
                            <a:schemeClr val="tx2">
                              <a:lumMod val="50000"/>
                            </a:schemeClr>
                          </a:solidFill>
                        </a:rPr>
                        <a:t> </a:t>
                      </a:r>
                      <a:r>
                        <a:rPr lang="en-CA" sz="1800" dirty="0" smtClean="0">
                          <a:solidFill>
                            <a:schemeClr val="tx2">
                              <a:lumMod val="50000"/>
                            </a:schemeClr>
                          </a:solidFill>
                        </a:rPr>
                        <a:t>nutrients</a:t>
                      </a:r>
                    </a:p>
                    <a:p>
                      <a:pPr marL="0" indent="0">
                        <a:buFont typeface="Arial" panose="020B0604020202020204" pitchFamily="34" charset="0"/>
                        <a:buNone/>
                      </a:pPr>
                      <a:r>
                        <a:rPr lang="en-CA" sz="1600" dirty="0" smtClean="0">
                          <a:solidFill>
                            <a:schemeClr val="tx2">
                              <a:lumMod val="50000"/>
                            </a:schemeClr>
                          </a:solidFill>
                        </a:rPr>
                        <a:t>Example: </a:t>
                      </a:r>
                    </a:p>
                    <a:p>
                      <a:pPr marL="0" indent="0">
                        <a:buFont typeface="Arial" panose="020B0604020202020204" pitchFamily="34" charset="0"/>
                        <a:buNone/>
                      </a:pPr>
                      <a:r>
                        <a:rPr lang="en-CA" sz="1600" dirty="0" smtClean="0">
                          <a:solidFill>
                            <a:schemeClr val="tx2">
                              <a:lumMod val="50000"/>
                            </a:schemeClr>
                          </a:solidFill>
                        </a:rPr>
                        <a:t>Calcium and protein</a:t>
                      </a:r>
                      <a:r>
                        <a:rPr lang="en-CA" sz="1600" baseline="0" dirty="0" smtClean="0">
                          <a:solidFill>
                            <a:schemeClr val="tx2">
                              <a:lumMod val="50000"/>
                            </a:schemeClr>
                          </a:solidFill>
                        </a:rPr>
                        <a:t> with yogurt</a:t>
                      </a:r>
                      <a:endParaRPr lang="en-CA" sz="1600" dirty="0" smtClean="0">
                        <a:solidFill>
                          <a:schemeClr val="tx2">
                            <a:lumMod val="50000"/>
                          </a:schemeClr>
                        </a:solidFill>
                      </a:endParaRPr>
                    </a:p>
                    <a:p>
                      <a:pPr marL="0" indent="0">
                        <a:buFont typeface="Arial" panose="020B0604020202020204" pitchFamily="34" charset="0"/>
                        <a:buNone/>
                      </a:pPr>
                      <a:endParaRPr lang="en-CA" sz="1800" baseline="0" dirty="0" smtClean="0">
                        <a:solidFill>
                          <a:schemeClr val="tx2">
                            <a:lumMod val="50000"/>
                          </a:schemeClr>
                        </a:solidFill>
                      </a:endParaRPr>
                    </a:p>
                    <a:p>
                      <a:pPr marL="0" indent="0">
                        <a:buFont typeface="Arial" panose="020B0604020202020204" pitchFamily="34" charset="0"/>
                        <a:buNone/>
                      </a:pPr>
                      <a:r>
                        <a:rPr lang="en-CA" sz="1800" baseline="0" dirty="0" smtClean="0">
                          <a:solidFill>
                            <a:schemeClr val="tx2">
                              <a:lumMod val="50000"/>
                            </a:schemeClr>
                          </a:solidFill>
                        </a:rPr>
                        <a:t>Can provide both pre- and probiotics</a:t>
                      </a:r>
                    </a:p>
                    <a:p>
                      <a:pPr marL="0" indent="0">
                        <a:buFont typeface="Arial" panose="020B0604020202020204" pitchFamily="34" charset="0"/>
                        <a:buNone/>
                      </a:pPr>
                      <a:r>
                        <a:rPr lang="en-CA" sz="1600" baseline="0" dirty="0" smtClean="0">
                          <a:solidFill>
                            <a:schemeClr val="tx2">
                              <a:lumMod val="50000"/>
                            </a:schemeClr>
                          </a:solidFill>
                        </a:rPr>
                        <a:t>Example: </a:t>
                      </a:r>
                    </a:p>
                    <a:p>
                      <a:pPr marL="0" indent="0">
                        <a:buFont typeface="Arial" panose="020B0604020202020204" pitchFamily="34" charset="0"/>
                        <a:buNone/>
                      </a:pPr>
                      <a:r>
                        <a:rPr lang="en-CA" sz="1600" baseline="0" dirty="0" smtClean="0">
                          <a:solidFill>
                            <a:schemeClr val="tx2">
                              <a:lumMod val="50000"/>
                            </a:schemeClr>
                          </a:solidFill>
                        </a:rPr>
                        <a:t>Cabbage in Sauerkraut </a:t>
                      </a:r>
                    </a:p>
                    <a:p>
                      <a:pPr marL="0" indent="0">
                        <a:buFont typeface="Arial" panose="020B0604020202020204" pitchFamily="34" charset="0"/>
                        <a:buNone/>
                      </a:pPr>
                      <a:endParaRPr lang="en-CA" sz="1600" baseline="0" dirty="0" smtClean="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2F7"/>
                    </a:solidFill>
                  </a:tcPr>
                </a:tc>
                <a:tc>
                  <a:txBody>
                    <a:bodyPr/>
                    <a:lstStyle/>
                    <a:p>
                      <a:endParaRPr lang="en-CA" sz="1800" dirty="0" smtClean="0">
                        <a:solidFill>
                          <a:schemeClr val="tx2"/>
                        </a:solidFill>
                      </a:endParaRPr>
                    </a:p>
                    <a:p>
                      <a:r>
                        <a:rPr lang="en-CA" sz="1800" dirty="0" smtClean="0">
                          <a:solidFill>
                            <a:schemeClr val="tx2">
                              <a:lumMod val="50000"/>
                            </a:schemeClr>
                          </a:solidFill>
                        </a:rPr>
                        <a:t>Only</a:t>
                      </a:r>
                      <a:r>
                        <a:rPr lang="en-CA" sz="1800" baseline="0" dirty="0" smtClean="0">
                          <a:solidFill>
                            <a:schemeClr val="tx2">
                              <a:lumMod val="50000"/>
                            </a:schemeClr>
                          </a:solidFill>
                        </a:rPr>
                        <a:t> certain foods have probiotics</a:t>
                      </a:r>
                      <a:endParaRPr lang="en-CA" sz="1800" dirty="0" smtClean="0">
                        <a:solidFill>
                          <a:schemeClr val="tx2">
                            <a:lumMod val="50000"/>
                          </a:schemeClr>
                        </a:solidFill>
                      </a:endParaRPr>
                    </a:p>
                    <a:p>
                      <a:endParaRPr lang="en-CA" sz="1800" dirty="0" smtClean="0">
                        <a:solidFill>
                          <a:schemeClr val="tx2">
                            <a:lumMod val="50000"/>
                          </a:schemeClr>
                        </a:solidFill>
                      </a:endParaRPr>
                    </a:p>
                    <a:p>
                      <a:r>
                        <a:rPr lang="en-CA" sz="1800" dirty="0" smtClean="0">
                          <a:solidFill>
                            <a:schemeClr val="tx2">
                              <a:lumMod val="50000"/>
                            </a:schemeClr>
                          </a:solidFill>
                        </a:rPr>
                        <a:t>May not be able to tolerate yogurt with</a:t>
                      </a:r>
                      <a:r>
                        <a:rPr lang="en-CA" sz="1800" baseline="0" dirty="0" smtClean="0">
                          <a:solidFill>
                            <a:schemeClr val="tx2">
                              <a:lumMod val="50000"/>
                            </a:schemeClr>
                          </a:solidFill>
                        </a:rPr>
                        <a:t> lactose intolerance</a:t>
                      </a:r>
                    </a:p>
                    <a:p>
                      <a:r>
                        <a:rPr lang="en-CA" sz="1600" baseline="0" dirty="0" smtClean="0">
                          <a:solidFill>
                            <a:schemeClr val="tx2">
                              <a:lumMod val="50000"/>
                            </a:schemeClr>
                          </a:solidFill>
                        </a:rPr>
                        <a:t>*Note: You can get lactose-free yogurt</a:t>
                      </a:r>
                    </a:p>
                    <a:p>
                      <a:endParaRPr lang="en-CA" sz="1800" baseline="0" dirty="0" smtClean="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2F7"/>
                    </a:solidFill>
                  </a:tcPr>
                </a:tc>
              </a:tr>
            </a:tbl>
          </a:graphicData>
        </a:graphic>
      </p:graphicFrame>
    </p:spTree>
    <p:extLst>
      <p:ext uri="{BB962C8B-B14F-4D97-AF65-F5344CB8AC3E}">
        <p14:creationId xmlns:p14="http://schemas.microsoft.com/office/powerpoint/2010/main" val="38371921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8698"/>
            <a:ext cx="9144000" cy="768304"/>
          </a:xfrm>
        </p:spPr>
        <p:txBody>
          <a:bodyPr anchor="ctr"/>
          <a:lstStyle/>
          <a:p>
            <a:pPr algn="ctr">
              <a:lnSpc>
                <a:spcPct val="150000"/>
              </a:lnSpc>
              <a:spcBef>
                <a:spcPts val="1200"/>
              </a:spcBef>
              <a:spcAft>
                <a:spcPts val="1200"/>
              </a:spcAft>
            </a:pPr>
            <a:r>
              <a:rPr lang="en-US" sz="3200" dirty="0" smtClean="0"/>
              <a:t>Probiotics in Supplements</a:t>
            </a:r>
            <a:endParaRPr lang="en-US" sz="28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21</a:t>
            </a:fld>
            <a:endParaRPr lang="uk-UA" dirty="0"/>
          </a:p>
        </p:txBody>
      </p:sp>
      <p:graphicFrame>
        <p:nvGraphicFramePr>
          <p:cNvPr id="6" name="Table 5"/>
          <p:cNvGraphicFramePr>
            <a:graphicFrameLocks noGrp="1"/>
          </p:cNvGraphicFramePr>
          <p:nvPr>
            <p:extLst>
              <p:ext uri="{D42A27DB-BD31-4B8C-83A1-F6EECF244321}">
                <p14:modId xmlns:p14="http://schemas.microsoft.com/office/powerpoint/2010/main" val="290581440"/>
              </p:ext>
            </p:extLst>
          </p:nvPr>
        </p:nvGraphicFramePr>
        <p:xfrm>
          <a:off x="887104" y="1675835"/>
          <a:ext cx="7410735" cy="3787200"/>
        </p:xfrm>
        <a:graphic>
          <a:graphicData uri="http://schemas.openxmlformats.org/drawingml/2006/table">
            <a:tbl>
              <a:tblPr firstRow="1" bandRow="1">
                <a:tableStyleId>{5C22544A-7EE6-4342-B048-85BDC9FD1C3A}</a:tableStyleId>
              </a:tblPr>
              <a:tblGrid>
                <a:gridCol w="3727825"/>
                <a:gridCol w="3682910"/>
              </a:tblGrid>
              <a:tr h="619053">
                <a:tc>
                  <a:txBody>
                    <a:bodyPr/>
                    <a:lstStyle/>
                    <a:p>
                      <a:pPr algn="ctr"/>
                      <a:r>
                        <a:rPr lang="en-CA" sz="2000" b="1" dirty="0" smtClean="0">
                          <a:solidFill>
                            <a:schemeClr val="bg1"/>
                          </a:solidFill>
                        </a:rPr>
                        <a:t>Benefits</a:t>
                      </a:r>
                      <a:endParaRPr lang="en-CA"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CA" sz="2000" b="1" dirty="0" smtClean="0">
                          <a:solidFill>
                            <a:schemeClr val="bg1"/>
                          </a:solidFill>
                        </a:rPr>
                        <a:t>Downside</a:t>
                      </a:r>
                      <a:endParaRPr lang="en-CA" sz="20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3168147">
                <a:tc>
                  <a:txBody>
                    <a:bodyPr/>
                    <a:lstStyle/>
                    <a:p>
                      <a:endParaRPr lang="en-CA" sz="1600" dirty="0" smtClean="0">
                        <a:solidFill>
                          <a:schemeClr val="tx2"/>
                        </a:solidFill>
                      </a:endParaRPr>
                    </a:p>
                    <a:p>
                      <a:r>
                        <a:rPr lang="en-CA" sz="1800" dirty="0" smtClean="0">
                          <a:solidFill>
                            <a:schemeClr val="tx2">
                              <a:lumMod val="50000"/>
                            </a:schemeClr>
                          </a:solidFill>
                        </a:rPr>
                        <a:t>May</a:t>
                      </a:r>
                      <a:r>
                        <a:rPr lang="en-CA" sz="1800" baseline="0" dirty="0" smtClean="0">
                          <a:solidFill>
                            <a:schemeClr val="tx2">
                              <a:lumMod val="50000"/>
                            </a:schemeClr>
                          </a:solidFill>
                        </a:rPr>
                        <a:t> have a g</a:t>
                      </a:r>
                      <a:r>
                        <a:rPr lang="en-CA" sz="1800" dirty="0" smtClean="0">
                          <a:solidFill>
                            <a:schemeClr val="tx2">
                              <a:lumMod val="50000"/>
                            </a:schemeClr>
                          </a:solidFill>
                        </a:rPr>
                        <a:t>reater</a:t>
                      </a:r>
                      <a:r>
                        <a:rPr lang="en-CA" sz="1800" baseline="0" dirty="0" smtClean="0">
                          <a:solidFill>
                            <a:schemeClr val="tx2">
                              <a:lumMod val="50000"/>
                            </a:schemeClr>
                          </a:solidFill>
                        </a:rPr>
                        <a:t> number and</a:t>
                      </a:r>
                      <a:r>
                        <a:rPr lang="en-CA" sz="1800" dirty="0" smtClean="0">
                          <a:solidFill>
                            <a:schemeClr val="tx2">
                              <a:lumMod val="50000"/>
                            </a:schemeClr>
                          </a:solidFill>
                        </a:rPr>
                        <a:t> variety of microorganisms</a:t>
                      </a:r>
                    </a:p>
                    <a:p>
                      <a:r>
                        <a:rPr lang="en-CA" sz="1600" dirty="0" smtClean="0">
                          <a:solidFill>
                            <a:schemeClr val="tx2">
                              <a:lumMod val="50000"/>
                            </a:schemeClr>
                          </a:solidFill>
                        </a:rPr>
                        <a:t>Example: VSL #3</a:t>
                      </a:r>
                    </a:p>
                    <a:p>
                      <a:endParaRPr lang="en-CA" sz="1800" dirty="0" smtClean="0">
                        <a:solidFill>
                          <a:schemeClr val="tx2">
                            <a:lumMod val="50000"/>
                          </a:schemeClr>
                        </a:solidFill>
                      </a:endParaRPr>
                    </a:p>
                    <a:p>
                      <a:r>
                        <a:rPr lang="en-CA" sz="1800" dirty="0" smtClean="0">
                          <a:solidFill>
                            <a:schemeClr val="tx2">
                              <a:lumMod val="50000"/>
                            </a:schemeClr>
                          </a:solidFill>
                        </a:rPr>
                        <a:t>May be beneficial for specific conditions </a:t>
                      </a:r>
                    </a:p>
                    <a:p>
                      <a:r>
                        <a:rPr lang="en-CA" sz="1600" dirty="0" smtClean="0">
                          <a:solidFill>
                            <a:schemeClr val="tx2">
                              <a:lumMod val="50000"/>
                            </a:schemeClr>
                          </a:solidFill>
                        </a:rPr>
                        <a:t>Example: Ulcerative</a:t>
                      </a:r>
                      <a:r>
                        <a:rPr lang="en-CA" sz="1600" baseline="0" dirty="0" smtClean="0">
                          <a:solidFill>
                            <a:schemeClr val="tx2">
                              <a:lumMod val="50000"/>
                            </a:schemeClr>
                          </a:solidFill>
                        </a:rPr>
                        <a:t> colitis </a:t>
                      </a:r>
                      <a:endParaRPr lang="en-CA" sz="16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2F7"/>
                    </a:solidFill>
                  </a:tcPr>
                </a:tc>
                <a:tc>
                  <a:txBody>
                    <a:bodyPr/>
                    <a:lstStyle/>
                    <a:p>
                      <a:endParaRPr lang="en-CA" sz="1600" dirty="0" smtClean="0">
                        <a:solidFill>
                          <a:schemeClr val="tx2"/>
                        </a:solidFill>
                      </a:endParaRPr>
                    </a:p>
                    <a:p>
                      <a:r>
                        <a:rPr lang="en-CA" sz="1800" dirty="0" smtClean="0">
                          <a:solidFill>
                            <a:schemeClr val="tx2">
                              <a:lumMod val="50000"/>
                            </a:schemeClr>
                          </a:solidFill>
                        </a:rPr>
                        <a:t>Doesn’t have other</a:t>
                      </a:r>
                      <a:r>
                        <a:rPr lang="en-CA" sz="1800" baseline="0" dirty="0" smtClean="0">
                          <a:solidFill>
                            <a:schemeClr val="tx2">
                              <a:lumMod val="50000"/>
                            </a:schemeClr>
                          </a:solidFill>
                        </a:rPr>
                        <a:t> nutrients that food sources would provide</a:t>
                      </a:r>
                    </a:p>
                    <a:p>
                      <a:endParaRPr lang="en-CA" sz="1800" baseline="0" dirty="0" smtClean="0">
                        <a:solidFill>
                          <a:schemeClr val="tx2">
                            <a:lumMod val="50000"/>
                          </a:schemeClr>
                        </a:solidFill>
                      </a:endParaRPr>
                    </a:p>
                    <a:p>
                      <a:r>
                        <a:rPr lang="en-CA" sz="1800" baseline="0" dirty="0" smtClean="0">
                          <a:solidFill>
                            <a:schemeClr val="tx2">
                              <a:lumMod val="50000"/>
                            </a:schemeClr>
                          </a:solidFill>
                        </a:rPr>
                        <a:t>Expensive</a:t>
                      </a:r>
                    </a:p>
                    <a:p>
                      <a:endParaRPr lang="en-CA" sz="1800" baseline="0" dirty="0" smtClean="0">
                        <a:solidFill>
                          <a:schemeClr val="tx2">
                            <a:lumMod val="50000"/>
                          </a:schemeClr>
                        </a:solidFill>
                      </a:endParaRPr>
                    </a:p>
                    <a:p>
                      <a:r>
                        <a:rPr lang="en-CA" sz="1800" baseline="0" dirty="0" smtClean="0">
                          <a:solidFill>
                            <a:schemeClr val="tx2">
                              <a:lumMod val="50000"/>
                            </a:schemeClr>
                          </a:solidFill>
                        </a:rPr>
                        <a:t>Evidence??</a:t>
                      </a:r>
                      <a:endParaRPr lang="en-CA" sz="1800" dirty="0">
                        <a:solidFill>
                          <a:schemeClr val="tx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F2F7"/>
                    </a:solidFill>
                  </a:tcPr>
                </a:tc>
              </a:tr>
            </a:tbl>
          </a:graphicData>
        </a:graphic>
      </p:graphicFrame>
    </p:spTree>
    <p:extLst>
      <p:ext uri="{BB962C8B-B14F-4D97-AF65-F5344CB8AC3E}">
        <p14:creationId xmlns:p14="http://schemas.microsoft.com/office/powerpoint/2010/main" val="25359701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675403"/>
            <a:ext cx="8635500" cy="1037230"/>
          </a:xfrm>
        </p:spPr>
        <p:txBody>
          <a:bodyPr anchor="ctr"/>
          <a:lstStyle/>
          <a:p>
            <a:r>
              <a:rPr lang="en-CA" sz="3200" dirty="0" smtClean="0"/>
              <a:t>Healthy Eating Everyday</a:t>
            </a:r>
            <a:endParaRPr lang="en-CA"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22</a:t>
            </a:fld>
            <a:endParaRPr lang="uk-UA" dirty="0"/>
          </a:p>
        </p:txBody>
      </p:sp>
      <p:sp>
        <p:nvSpPr>
          <p:cNvPr id="5" name="Content Placeholder 2"/>
          <p:cNvSpPr txBox="1">
            <a:spLocks/>
          </p:cNvSpPr>
          <p:nvPr/>
        </p:nvSpPr>
        <p:spPr>
          <a:xfrm>
            <a:off x="338755" y="1686390"/>
            <a:ext cx="5679908" cy="3282447"/>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0"/>
              </a:spcBef>
              <a:buNone/>
            </a:pPr>
            <a:r>
              <a:rPr lang="en-CA" sz="2200" b="1" dirty="0"/>
              <a:t>Will help keep </a:t>
            </a:r>
            <a:r>
              <a:rPr lang="en-CA" sz="2200" b="1" dirty="0" smtClean="0"/>
              <a:t>you </a:t>
            </a:r>
            <a:r>
              <a:rPr lang="en-CA" sz="2200" b="1" dirty="0"/>
              <a:t>and </a:t>
            </a:r>
            <a:r>
              <a:rPr lang="en-CA" sz="2200" b="1" dirty="0" smtClean="0"/>
              <a:t>your gut healthy</a:t>
            </a:r>
            <a:r>
              <a:rPr lang="en-CA" sz="2200" dirty="0" smtClean="0"/>
              <a:t>:</a:t>
            </a:r>
          </a:p>
          <a:p>
            <a:pPr marL="0" indent="0">
              <a:spcBef>
                <a:spcPts val="100"/>
              </a:spcBef>
              <a:buNone/>
            </a:pPr>
            <a:endParaRPr lang="en-CA" sz="2200" dirty="0"/>
          </a:p>
          <a:p>
            <a:pPr>
              <a:lnSpc>
                <a:spcPct val="150000"/>
              </a:lnSpc>
              <a:spcBef>
                <a:spcPts val="100"/>
              </a:spcBef>
            </a:pPr>
            <a:r>
              <a:rPr lang="en-CA" sz="2000" dirty="0" smtClean="0"/>
              <a:t>Energy and nutrients from healthy foods will feed you and your “good” gut bacteria</a:t>
            </a:r>
          </a:p>
          <a:p>
            <a:pPr marL="0" indent="0">
              <a:lnSpc>
                <a:spcPct val="150000"/>
              </a:lnSpc>
              <a:spcBef>
                <a:spcPts val="100"/>
              </a:spcBef>
              <a:buNone/>
            </a:pPr>
            <a:endParaRPr lang="en-CA" sz="2000" dirty="0"/>
          </a:p>
          <a:p>
            <a:pPr>
              <a:lnSpc>
                <a:spcPct val="150000"/>
              </a:lnSpc>
              <a:spcBef>
                <a:spcPts val="100"/>
              </a:spcBef>
            </a:pPr>
            <a:r>
              <a:rPr lang="en-CA" sz="2000" dirty="0"/>
              <a:t>More realistic for including pre- and probiotics in everyday life</a:t>
            </a:r>
          </a:p>
          <a:p>
            <a:pPr>
              <a:spcBef>
                <a:spcPts val="100"/>
              </a:spcBef>
            </a:pPr>
            <a:endParaRPr lang="en-CA" sz="2200" dirty="0"/>
          </a:p>
          <a:p>
            <a:pPr marL="0" indent="0">
              <a:spcBef>
                <a:spcPts val="100"/>
              </a:spcBef>
              <a:buNone/>
            </a:pPr>
            <a:r>
              <a:rPr lang="en-CA" sz="2200" dirty="0" smtClean="0"/>
              <a:t>	</a:t>
            </a:r>
            <a:endParaRPr lang="en-CA" sz="2200" dirty="0"/>
          </a:p>
          <a:p>
            <a:pPr>
              <a:spcBef>
                <a:spcPts val="100"/>
              </a:spcBef>
            </a:pPr>
            <a:endParaRPr lang="en-CA" sz="2200" dirty="0" smtClean="0"/>
          </a:p>
        </p:txBody>
      </p:sp>
      <p:pic>
        <p:nvPicPr>
          <p:cNvPr id="6"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114769" y="1712633"/>
            <a:ext cx="2804894" cy="3326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473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638" y="515689"/>
            <a:ext cx="8582025" cy="1072742"/>
          </a:xfrm>
        </p:spPr>
        <p:txBody>
          <a:bodyPr anchor="ctr"/>
          <a:lstStyle/>
          <a:p>
            <a:pPr>
              <a:lnSpc>
                <a:spcPct val="150000"/>
              </a:lnSpc>
            </a:pPr>
            <a:r>
              <a:rPr lang="en-CA" sz="3200" dirty="0" smtClean="0"/>
              <a:t>Test your knowledge!</a:t>
            </a:r>
            <a:endParaRPr lang="en-CA" sz="28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23</a:t>
            </a:fld>
            <a:endParaRPr lang="uk-UA" dirty="0"/>
          </a:p>
        </p:txBody>
      </p:sp>
      <p:sp>
        <p:nvSpPr>
          <p:cNvPr id="5" name="Content Placeholder 2"/>
          <p:cNvSpPr txBox="1">
            <a:spLocks/>
          </p:cNvSpPr>
          <p:nvPr/>
        </p:nvSpPr>
        <p:spPr>
          <a:xfrm>
            <a:off x="500319" y="1566426"/>
            <a:ext cx="7851019" cy="3517955"/>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00"/>
              </a:spcBef>
              <a:buNone/>
            </a:pPr>
            <a:r>
              <a:rPr lang="en-CA" sz="2200" b="1" dirty="0" smtClean="0">
                <a:solidFill>
                  <a:schemeClr val="tx1"/>
                </a:solidFill>
              </a:rPr>
              <a:t>3 Minute Activity</a:t>
            </a:r>
          </a:p>
          <a:p>
            <a:pPr marL="0" indent="0">
              <a:spcBef>
                <a:spcPts val="100"/>
              </a:spcBef>
              <a:buNone/>
            </a:pPr>
            <a:endParaRPr lang="en-CA" sz="2200" b="1" dirty="0" smtClean="0">
              <a:solidFill>
                <a:schemeClr val="tx1"/>
              </a:solidFill>
            </a:endParaRPr>
          </a:p>
          <a:p>
            <a:pPr marL="0" indent="0">
              <a:lnSpc>
                <a:spcPct val="150000"/>
              </a:lnSpc>
              <a:spcBef>
                <a:spcPts val="100"/>
              </a:spcBef>
              <a:buNone/>
            </a:pPr>
            <a:r>
              <a:rPr lang="en-CA" sz="2200" dirty="0" smtClean="0">
                <a:solidFill>
                  <a:schemeClr val="tx1"/>
                </a:solidFill>
              </a:rPr>
              <a:t>At each site...</a:t>
            </a:r>
          </a:p>
          <a:p>
            <a:pPr marL="0" indent="0">
              <a:lnSpc>
                <a:spcPct val="150000"/>
              </a:lnSpc>
              <a:spcBef>
                <a:spcPts val="100"/>
              </a:spcBef>
              <a:buNone/>
            </a:pPr>
            <a:r>
              <a:rPr lang="en-CA" sz="2200" dirty="0">
                <a:solidFill>
                  <a:schemeClr val="tx1"/>
                </a:solidFill>
              </a:rPr>
              <a:t>W</a:t>
            </a:r>
            <a:r>
              <a:rPr lang="en-CA" sz="2200" dirty="0" smtClean="0">
                <a:solidFill>
                  <a:schemeClr val="tx1"/>
                </a:solidFill>
              </a:rPr>
              <a:t>ork together to group foods (on the next slide) as either:</a:t>
            </a:r>
          </a:p>
          <a:p>
            <a:pPr marL="457200" indent="-457200">
              <a:lnSpc>
                <a:spcPct val="150000"/>
              </a:lnSpc>
              <a:spcBef>
                <a:spcPts val="100"/>
              </a:spcBef>
              <a:buAutoNum type="alphaUcParenR"/>
            </a:pPr>
            <a:r>
              <a:rPr lang="en-CA" sz="2000" b="1" dirty="0" smtClean="0">
                <a:solidFill>
                  <a:schemeClr val="tx1"/>
                </a:solidFill>
              </a:rPr>
              <a:t>Probiotics</a:t>
            </a:r>
          </a:p>
          <a:p>
            <a:pPr marL="457200" indent="-457200">
              <a:lnSpc>
                <a:spcPct val="150000"/>
              </a:lnSpc>
              <a:spcBef>
                <a:spcPts val="100"/>
              </a:spcBef>
              <a:buAutoNum type="alphaUcParenR"/>
            </a:pPr>
            <a:r>
              <a:rPr lang="en-CA" sz="2000" b="1" dirty="0" smtClean="0">
                <a:solidFill>
                  <a:schemeClr val="tx1"/>
                </a:solidFill>
              </a:rPr>
              <a:t>Prebiotics</a:t>
            </a:r>
          </a:p>
          <a:p>
            <a:pPr marL="457200" indent="-457200">
              <a:lnSpc>
                <a:spcPct val="150000"/>
              </a:lnSpc>
              <a:spcBef>
                <a:spcPts val="100"/>
              </a:spcBef>
              <a:buAutoNum type="alphaUcParenR"/>
            </a:pPr>
            <a:r>
              <a:rPr lang="en-CA" sz="2000" b="1" dirty="0" smtClean="0">
                <a:solidFill>
                  <a:schemeClr val="tx1"/>
                </a:solidFill>
              </a:rPr>
              <a:t>Neither</a:t>
            </a:r>
          </a:p>
          <a:p>
            <a:pPr marL="0" indent="0">
              <a:spcBef>
                <a:spcPts val="100"/>
              </a:spcBef>
              <a:buNone/>
            </a:pPr>
            <a:r>
              <a:rPr lang="en-CA" sz="2200" dirty="0" smtClean="0"/>
              <a:t>	</a:t>
            </a:r>
            <a:endParaRPr lang="en-CA" sz="2200" dirty="0"/>
          </a:p>
          <a:p>
            <a:pPr algn="ctr">
              <a:spcBef>
                <a:spcPts val="100"/>
              </a:spcBef>
            </a:pPr>
            <a:endParaRPr lang="en-CA" sz="2200" dirty="0" smtClean="0"/>
          </a:p>
        </p:txBody>
      </p:sp>
    </p:spTree>
    <p:extLst>
      <p:ext uri="{BB962C8B-B14F-4D97-AF65-F5344CB8AC3E}">
        <p14:creationId xmlns:p14="http://schemas.microsoft.com/office/powerpoint/2010/main" val="34229972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457" y="608579"/>
            <a:ext cx="8466182" cy="919972"/>
          </a:xfrm>
        </p:spPr>
        <p:txBody>
          <a:bodyPr anchor="ctr"/>
          <a:lstStyle/>
          <a:p>
            <a:pPr marL="0" indent="0" algn="ctr">
              <a:spcBef>
                <a:spcPts val="100"/>
              </a:spcBef>
            </a:pPr>
            <a:r>
              <a:rPr lang="en-CA" sz="3200" dirty="0" smtClean="0">
                <a:solidFill>
                  <a:srgbClr val="002060"/>
                </a:solidFill>
              </a:rPr>
              <a:t>Probiotics, Prebiotics, </a:t>
            </a:r>
            <a:r>
              <a:rPr lang="en-CA" sz="3200" dirty="0">
                <a:solidFill>
                  <a:srgbClr val="002060"/>
                </a:solidFill>
              </a:rPr>
              <a:t>or Neither?</a:t>
            </a:r>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24</a:t>
            </a:fld>
            <a:endParaRPr lang="uk-UA" dirty="0"/>
          </a:p>
        </p:txBody>
      </p:sp>
      <p:pic>
        <p:nvPicPr>
          <p:cNvPr id="6148" name="Picture 4" descr="C:\Users\Nutritio\AppData\Local\Microsoft\Windows\Temporary Internet Files\Content.IE5\4SSS40S1\beremeal_bannock[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25" y="4200619"/>
            <a:ext cx="1974852" cy="147905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Nutritio\AppData\Local\Microsoft\Windows\Temporary Internet Files\Content.IE5\W6AHZJA7\milk_chocolat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64" y="1951975"/>
            <a:ext cx="1993015" cy="13262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utritio\AppData\Local\Microsoft\Windows\Temporary Internet Files\Content.IE5\23AOCSP9\American-White-Bread[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024" y="2308341"/>
            <a:ext cx="2040367" cy="13549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Nutritio\AppData\Local\Microsoft\Windows\Temporary Internet Files\Content.IE5\23AOCSP9\Banana[1].png"/>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026230" y="4578551"/>
            <a:ext cx="1231502" cy="1508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Nutritio\AppData\Local\Microsoft\Windows\Temporary Internet Files\Content.IE5\B0DBJ1XI\kimchi[1].jpg"/>
          <p:cNvPicPr>
            <a:picLocks noChangeAspect="1" noChangeArrowheads="1"/>
          </p:cNvPicPr>
          <p:nvPr/>
        </p:nvPicPr>
        <p:blipFill rotWithShape="1">
          <a:blip r:embed="rId8">
            <a:extLst>
              <a:ext uri="{28A0092B-C50C-407E-A947-70E740481C1C}">
                <a14:useLocalDpi xmlns:a14="http://schemas.microsoft.com/office/drawing/2010/main" val="0"/>
              </a:ext>
            </a:extLst>
          </a:blip>
          <a:srcRect l="8149"/>
          <a:stretch/>
        </p:blipFill>
        <p:spPr bwMode="auto">
          <a:xfrm>
            <a:off x="2663636" y="2248353"/>
            <a:ext cx="1923912" cy="139711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Nutritio\AppData\Local\Microsoft\Windows\Temporary Internet Files\Content.IE5\9OW0QFI3\yogurt[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6427" y="4245692"/>
            <a:ext cx="1538946" cy="184133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Nutritio\AppData\Local\Microsoft\Windows\Temporary Internet Files\Content.IE5\MN9G7WSB\roasted-chickpeas-016[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36427" y="1954662"/>
            <a:ext cx="1831075" cy="13733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5364" y="1577929"/>
            <a:ext cx="1473958" cy="369332"/>
          </a:xfrm>
          <a:prstGeom prst="rect">
            <a:avLst/>
          </a:prstGeom>
          <a:noFill/>
        </p:spPr>
        <p:txBody>
          <a:bodyPr wrap="square" rtlCol="0">
            <a:spAutoFit/>
          </a:bodyPr>
          <a:lstStyle/>
          <a:p>
            <a:r>
              <a:rPr lang="en-CA" dirty="0" smtClean="0"/>
              <a:t>Chocolate</a:t>
            </a:r>
            <a:endParaRPr lang="en-CA" dirty="0"/>
          </a:p>
        </p:txBody>
      </p:sp>
      <p:sp>
        <p:nvSpPr>
          <p:cNvPr id="24" name="TextBox 23"/>
          <p:cNvSpPr txBox="1"/>
          <p:nvPr/>
        </p:nvSpPr>
        <p:spPr>
          <a:xfrm>
            <a:off x="189533" y="3831287"/>
            <a:ext cx="2569188" cy="369332"/>
          </a:xfrm>
          <a:prstGeom prst="rect">
            <a:avLst/>
          </a:prstGeom>
          <a:noFill/>
        </p:spPr>
        <p:txBody>
          <a:bodyPr wrap="square" rtlCol="0">
            <a:spAutoFit/>
          </a:bodyPr>
          <a:lstStyle/>
          <a:p>
            <a:r>
              <a:rPr lang="en-CA" dirty="0" smtClean="0"/>
              <a:t>Whole Wheat Bannock</a:t>
            </a:r>
            <a:endParaRPr lang="en-CA" dirty="0"/>
          </a:p>
        </p:txBody>
      </p:sp>
      <p:sp>
        <p:nvSpPr>
          <p:cNvPr id="25" name="TextBox 24"/>
          <p:cNvSpPr txBox="1"/>
          <p:nvPr/>
        </p:nvSpPr>
        <p:spPr>
          <a:xfrm>
            <a:off x="2663637" y="1906317"/>
            <a:ext cx="961955" cy="369332"/>
          </a:xfrm>
          <a:prstGeom prst="rect">
            <a:avLst/>
          </a:prstGeom>
          <a:noFill/>
        </p:spPr>
        <p:txBody>
          <a:bodyPr wrap="square" rtlCol="0">
            <a:spAutoFit/>
          </a:bodyPr>
          <a:lstStyle/>
          <a:p>
            <a:r>
              <a:rPr lang="en-CA" dirty="0" smtClean="0"/>
              <a:t>Kimchi</a:t>
            </a:r>
            <a:endParaRPr lang="en-CA" dirty="0"/>
          </a:p>
        </p:txBody>
      </p:sp>
      <p:sp>
        <p:nvSpPr>
          <p:cNvPr id="26" name="TextBox 25"/>
          <p:cNvSpPr txBox="1"/>
          <p:nvPr/>
        </p:nvSpPr>
        <p:spPr>
          <a:xfrm>
            <a:off x="3009841" y="4209219"/>
            <a:ext cx="1264281" cy="369332"/>
          </a:xfrm>
          <a:prstGeom prst="rect">
            <a:avLst/>
          </a:prstGeom>
          <a:noFill/>
        </p:spPr>
        <p:txBody>
          <a:bodyPr wrap="square" rtlCol="0">
            <a:spAutoFit/>
          </a:bodyPr>
          <a:lstStyle/>
          <a:p>
            <a:r>
              <a:rPr lang="en-CA" dirty="0" smtClean="0"/>
              <a:t>Bananas</a:t>
            </a:r>
            <a:endParaRPr lang="en-CA" dirty="0"/>
          </a:p>
        </p:txBody>
      </p:sp>
      <p:sp>
        <p:nvSpPr>
          <p:cNvPr id="6" name="TextBox 5"/>
          <p:cNvSpPr txBox="1"/>
          <p:nvPr/>
        </p:nvSpPr>
        <p:spPr>
          <a:xfrm>
            <a:off x="4936427" y="3839887"/>
            <a:ext cx="1150474" cy="369332"/>
          </a:xfrm>
          <a:prstGeom prst="rect">
            <a:avLst/>
          </a:prstGeom>
          <a:noFill/>
        </p:spPr>
        <p:txBody>
          <a:bodyPr wrap="square" rtlCol="0">
            <a:spAutoFit/>
          </a:bodyPr>
          <a:lstStyle/>
          <a:p>
            <a:r>
              <a:rPr lang="en-CA" dirty="0" smtClean="0"/>
              <a:t>Yogurt</a:t>
            </a:r>
            <a:endParaRPr lang="en-CA" dirty="0"/>
          </a:p>
        </p:txBody>
      </p:sp>
      <p:sp>
        <p:nvSpPr>
          <p:cNvPr id="18" name="TextBox 17"/>
          <p:cNvSpPr txBox="1"/>
          <p:nvPr/>
        </p:nvSpPr>
        <p:spPr>
          <a:xfrm>
            <a:off x="4936427" y="1585785"/>
            <a:ext cx="1296538" cy="368877"/>
          </a:xfrm>
          <a:prstGeom prst="rect">
            <a:avLst/>
          </a:prstGeom>
          <a:noFill/>
        </p:spPr>
        <p:txBody>
          <a:bodyPr wrap="square" rtlCol="0">
            <a:spAutoFit/>
          </a:bodyPr>
          <a:lstStyle/>
          <a:p>
            <a:r>
              <a:rPr lang="en-CA" dirty="0" smtClean="0"/>
              <a:t>Chickpeas</a:t>
            </a:r>
            <a:endParaRPr lang="en-CA" dirty="0"/>
          </a:p>
        </p:txBody>
      </p:sp>
      <p:sp>
        <p:nvSpPr>
          <p:cNvPr id="19" name="TextBox 18"/>
          <p:cNvSpPr txBox="1"/>
          <p:nvPr/>
        </p:nvSpPr>
        <p:spPr>
          <a:xfrm>
            <a:off x="6821645" y="4245692"/>
            <a:ext cx="1150474" cy="369332"/>
          </a:xfrm>
          <a:prstGeom prst="rect">
            <a:avLst/>
          </a:prstGeom>
          <a:noFill/>
        </p:spPr>
        <p:txBody>
          <a:bodyPr wrap="square" rtlCol="0">
            <a:spAutoFit/>
          </a:bodyPr>
          <a:lstStyle/>
          <a:p>
            <a:r>
              <a:rPr lang="en-CA" dirty="0" smtClean="0"/>
              <a:t>Onions</a:t>
            </a:r>
            <a:endParaRPr lang="en-CA" dirty="0"/>
          </a:p>
        </p:txBody>
      </p:sp>
      <p:sp>
        <p:nvSpPr>
          <p:cNvPr id="20" name="TextBox 19"/>
          <p:cNvSpPr txBox="1"/>
          <p:nvPr/>
        </p:nvSpPr>
        <p:spPr>
          <a:xfrm>
            <a:off x="6927024" y="1947261"/>
            <a:ext cx="1508563" cy="369332"/>
          </a:xfrm>
          <a:prstGeom prst="rect">
            <a:avLst/>
          </a:prstGeom>
          <a:noFill/>
        </p:spPr>
        <p:txBody>
          <a:bodyPr wrap="square" rtlCol="0">
            <a:spAutoFit/>
          </a:bodyPr>
          <a:lstStyle/>
          <a:p>
            <a:r>
              <a:rPr lang="en-CA" dirty="0" smtClean="0"/>
              <a:t>White Bread</a:t>
            </a:r>
            <a:endParaRPr lang="en-CA" dirty="0"/>
          </a:p>
        </p:txBody>
      </p:sp>
      <p:pic>
        <p:nvPicPr>
          <p:cNvPr id="2051" name="Picture 3" descr="C:\Users\Nutritio\AppData\Local\Microsoft\Windows\Temporary Internet Files\Content.IE5\ZEITM4TA\Onions[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69534" y="4615024"/>
            <a:ext cx="1894765" cy="1263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216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25</a:t>
            </a:fld>
            <a:endParaRPr lang="uk-UA" dirty="0"/>
          </a:p>
        </p:txBody>
      </p:sp>
      <p:sp>
        <p:nvSpPr>
          <p:cNvPr id="20" name="TextBox 19"/>
          <p:cNvSpPr txBox="1"/>
          <p:nvPr/>
        </p:nvSpPr>
        <p:spPr>
          <a:xfrm>
            <a:off x="6783435" y="2102103"/>
            <a:ext cx="1508563" cy="369332"/>
          </a:xfrm>
          <a:prstGeom prst="rect">
            <a:avLst/>
          </a:prstGeom>
          <a:noFill/>
        </p:spPr>
        <p:txBody>
          <a:bodyPr wrap="square" rtlCol="0">
            <a:spAutoFit/>
          </a:bodyPr>
          <a:lstStyle/>
          <a:p>
            <a:r>
              <a:rPr lang="en-CA" dirty="0" smtClean="0"/>
              <a:t>White Bread</a:t>
            </a:r>
            <a:endParaRPr lang="en-CA" dirty="0"/>
          </a:p>
        </p:txBody>
      </p:sp>
      <p:graphicFrame>
        <p:nvGraphicFramePr>
          <p:cNvPr id="7" name="Table 6"/>
          <p:cNvGraphicFramePr>
            <a:graphicFrameLocks noGrp="1"/>
          </p:cNvGraphicFramePr>
          <p:nvPr>
            <p:extLst>
              <p:ext uri="{D42A27DB-BD31-4B8C-83A1-F6EECF244321}">
                <p14:modId xmlns:p14="http://schemas.microsoft.com/office/powerpoint/2010/main" val="3970479305"/>
              </p:ext>
            </p:extLst>
          </p:nvPr>
        </p:nvGraphicFramePr>
        <p:xfrm>
          <a:off x="267242" y="545911"/>
          <a:ext cx="8652420" cy="5496299"/>
        </p:xfrm>
        <a:graphic>
          <a:graphicData uri="http://schemas.openxmlformats.org/drawingml/2006/table">
            <a:tbl>
              <a:tblPr firstRow="1" bandRow="1">
                <a:tableStyleId>{5C22544A-7EE6-4342-B048-85BDC9FD1C3A}</a:tableStyleId>
              </a:tblPr>
              <a:tblGrid>
                <a:gridCol w="2066525"/>
                <a:gridCol w="4326340"/>
                <a:gridCol w="2259555"/>
              </a:tblGrid>
              <a:tr h="409432">
                <a:tc>
                  <a:txBody>
                    <a:bodyPr/>
                    <a:lstStyle/>
                    <a:p>
                      <a:pPr algn="ctr"/>
                      <a:r>
                        <a:rPr lang="en-CA" sz="2200" dirty="0" smtClean="0">
                          <a:solidFill>
                            <a:srgbClr val="162B58"/>
                          </a:solidFill>
                        </a:rPr>
                        <a:t>Probiotics</a:t>
                      </a:r>
                      <a:endParaRPr lang="en-CA" sz="2200" dirty="0">
                        <a:solidFill>
                          <a:srgbClr val="162B5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CA" sz="2200" dirty="0" smtClean="0">
                          <a:solidFill>
                            <a:srgbClr val="162B58"/>
                          </a:solidFill>
                        </a:rPr>
                        <a:t>Prebiotics</a:t>
                      </a:r>
                      <a:endParaRPr lang="en-CA" sz="2200" dirty="0">
                        <a:solidFill>
                          <a:srgbClr val="162B5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CA" sz="2200" dirty="0" smtClean="0">
                          <a:solidFill>
                            <a:srgbClr val="162B58"/>
                          </a:solidFill>
                        </a:rPr>
                        <a:t>Neither</a:t>
                      </a:r>
                      <a:endParaRPr lang="en-CA" sz="2200" dirty="0">
                        <a:solidFill>
                          <a:srgbClr val="162B58"/>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5069579">
                <a:tc>
                  <a:txBody>
                    <a:bodyPr/>
                    <a:lstStyle/>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p>
                      <a:endParaRPr lang="en-CA"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CA"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pic>
        <p:nvPicPr>
          <p:cNvPr id="6152" name="Picture 8" descr="C:\Users\Nutritio\AppData\Local\Microsoft\Windows\Temporary Internet Files\Content.IE5\W6AHZJA7\milk_chocolat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938" y="1515835"/>
            <a:ext cx="1436067" cy="955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79938" y="1176889"/>
            <a:ext cx="1473958" cy="338554"/>
          </a:xfrm>
          <a:prstGeom prst="rect">
            <a:avLst/>
          </a:prstGeom>
          <a:noFill/>
        </p:spPr>
        <p:txBody>
          <a:bodyPr wrap="square" rtlCol="0">
            <a:spAutoFit/>
          </a:bodyPr>
          <a:lstStyle/>
          <a:p>
            <a:pPr algn="ctr"/>
            <a:r>
              <a:rPr lang="en-CA" sz="1600" dirty="0" smtClean="0"/>
              <a:t>Chocolate</a:t>
            </a:r>
            <a:endParaRPr lang="en-CA" sz="1600" dirty="0"/>
          </a:p>
        </p:txBody>
      </p:sp>
      <p:pic>
        <p:nvPicPr>
          <p:cNvPr id="6148" name="Picture 4" descr="C:\Users\Nutritio\AppData\Local\Microsoft\Windows\Temporary Internet Files\Content.IE5\4SSS40S1\beremeal_bannoc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070" y="1642087"/>
            <a:ext cx="1286416" cy="9634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319987" y="1304075"/>
            <a:ext cx="2406620" cy="338554"/>
          </a:xfrm>
          <a:prstGeom prst="rect">
            <a:avLst/>
          </a:prstGeom>
          <a:noFill/>
        </p:spPr>
        <p:txBody>
          <a:bodyPr wrap="square" rtlCol="0">
            <a:spAutoFit/>
          </a:bodyPr>
          <a:lstStyle/>
          <a:p>
            <a:pPr algn="ctr"/>
            <a:r>
              <a:rPr lang="en-CA" sz="1600" dirty="0" smtClean="0"/>
              <a:t>Whole Wheat Bannock</a:t>
            </a:r>
            <a:endParaRPr lang="en-CA" sz="1600" dirty="0"/>
          </a:p>
        </p:txBody>
      </p:sp>
      <p:pic>
        <p:nvPicPr>
          <p:cNvPr id="1030" name="Picture 6" descr="C:\Users\Nutritio\AppData\Local\Microsoft\Windows\Temporary Internet Files\Content.IE5\23AOCSP9\Banana[1].png"/>
          <p:cNvPicPr>
            <a:picLocks noChangeAspect="1" noChangeArrowheads="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137494" y="3993527"/>
            <a:ext cx="1231502" cy="150847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5137494" y="3517174"/>
            <a:ext cx="1264281" cy="338554"/>
          </a:xfrm>
          <a:prstGeom prst="rect">
            <a:avLst/>
          </a:prstGeom>
          <a:noFill/>
        </p:spPr>
        <p:txBody>
          <a:bodyPr wrap="square" rtlCol="0">
            <a:spAutoFit/>
          </a:bodyPr>
          <a:lstStyle/>
          <a:p>
            <a:pPr algn="ctr"/>
            <a:r>
              <a:rPr lang="en-CA" sz="1600" dirty="0" smtClean="0"/>
              <a:t>Bananas</a:t>
            </a:r>
            <a:endParaRPr lang="en-CA" sz="1600" dirty="0"/>
          </a:p>
        </p:txBody>
      </p:sp>
      <p:pic>
        <p:nvPicPr>
          <p:cNvPr id="1035" name="Picture 11" descr="C:\Users\Nutritio\AppData\Local\Microsoft\Windows\Temporary Internet Files\Content.IE5\9OW0QFI3\yogu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785" y="3935671"/>
            <a:ext cx="1538946" cy="18413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50785" y="3386200"/>
            <a:ext cx="1538946" cy="600502"/>
          </a:xfrm>
          <a:prstGeom prst="rect">
            <a:avLst/>
          </a:prstGeom>
          <a:noFill/>
        </p:spPr>
        <p:txBody>
          <a:bodyPr wrap="square" rtlCol="0">
            <a:spAutoFit/>
          </a:bodyPr>
          <a:lstStyle/>
          <a:p>
            <a:pPr algn="ctr"/>
            <a:r>
              <a:rPr lang="en-CA" sz="1600" dirty="0" smtClean="0"/>
              <a:t>Yogurt                (live cultures)</a:t>
            </a:r>
            <a:endParaRPr lang="en-CA" sz="1600" dirty="0"/>
          </a:p>
        </p:txBody>
      </p:sp>
      <p:sp>
        <p:nvSpPr>
          <p:cNvPr id="19" name="TextBox 18"/>
          <p:cNvSpPr txBox="1"/>
          <p:nvPr/>
        </p:nvSpPr>
        <p:spPr>
          <a:xfrm>
            <a:off x="3384177" y="2605538"/>
            <a:ext cx="1546485" cy="338554"/>
          </a:xfrm>
          <a:prstGeom prst="rect">
            <a:avLst/>
          </a:prstGeom>
          <a:noFill/>
        </p:spPr>
        <p:txBody>
          <a:bodyPr wrap="square" rtlCol="0">
            <a:spAutoFit/>
          </a:bodyPr>
          <a:lstStyle/>
          <a:p>
            <a:pPr algn="ctr"/>
            <a:r>
              <a:rPr lang="en-CA" sz="1600" dirty="0" smtClean="0"/>
              <a:t>Onions</a:t>
            </a:r>
            <a:endParaRPr lang="en-CA" sz="1600" dirty="0"/>
          </a:p>
        </p:txBody>
      </p:sp>
      <p:pic>
        <p:nvPicPr>
          <p:cNvPr id="2051" name="Picture 3" descr="C:\Users\Nutritio\AppData\Local\Microsoft\Windows\Temporary Internet Files\Content.IE5\ZEITM4TA\Onions[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84177" y="3001518"/>
            <a:ext cx="1546485" cy="1031312"/>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Nutritio\AppData\Local\Microsoft\Windows\Temporary Internet Files\Content.IE5\MN9G7WSB\roasted-chickpeas-016[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9324" y="4633416"/>
            <a:ext cx="1524788" cy="11435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C:\Users\Nutritio\AppData\Local\Microsoft\Windows\Temporary Internet Files\Content.IE5\B0DBJ1XI\kimchi[1].jpg"/>
          <p:cNvPicPr>
            <a:picLocks noChangeAspect="1" noChangeArrowheads="1"/>
          </p:cNvPicPr>
          <p:nvPr/>
        </p:nvPicPr>
        <p:blipFill rotWithShape="1">
          <a:blip r:embed="rId10">
            <a:extLst>
              <a:ext uri="{28A0092B-C50C-407E-A947-70E740481C1C}">
                <a14:useLocalDpi xmlns:a14="http://schemas.microsoft.com/office/drawing/2010/main" val="0"/>
              </a:ext>
            </a:extLst>
          </a:blip>
          <a:srcRect l="8149"/>
          <a:stretch/>
        </p:blipFill>
        <p:spPr bwMode="auto">
          <a:xfrm>
            <a:off x="1285663" y="1588214"/>
            <a:ext cx="1923912" cy="13971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227776" y="1249660"/>
            <a:ext cx="961955" cy="338554"/>
          </a:xfrm>
          <a:prstGeom prst="rect">
            <a:avLst/>
          </a:prstGeom>
          <a:noFill/>
        </p:spPr>
        <p:txBody>
          <a:bodyPr wrap="square" rtlCol="0">
            <a:spAutoFit/>
          </a:bodyPr>
          <a:lstStyle/>
          <a:p>
            <a:r>
              <a:rPr lang="en-CA" sz="1600" dirty="0" smtClean="0"/>
              <a:t>Kimchi</a:t>
            </a:r>
            <a:endParaRPr lang="en-CA" sz="1600" dirty="0"/>
          </a:p>
        </p:txBody>
      </p:sp>
      <p:sp>
        <p:nvSpPr>
          <p:cNvPr id="18" name="TextBox 17"/>
          <p:cNvSpPr txBox="1"/>
          <p:nvPr/>
        </p:nvSpPr>
        <p:spPr>
          <a:xfrm>
            <a:off x="3023449" y="4294862"/>
            <a:ext cx="1296538" cy="338554"/>
          </a:xfrm>
          <a:prstGeom prst="rect">
            <a:avLst/>
          </a:prstGeom>
          <a:noFill/>
        </p:spPr>
        <p:txBody>
          <a:bodyPr wrap="square" rtlCol="0">
            <a:spAutoFit/>
          </a:bodyPr>
          <a:lstStyle/>
          <a:p>
            <a:pPr algn="ctr"/>
            <a:r>
              <a:rPr lang="en-CA" sz="1600" dirty="0" smtClean="0"/>
              <a:t>Chickpeas</a:t>
            </a:r>
            <a:endParaRPr lang="en-CA" sz="1600" dirty="0"/>
          </a:p>
        </p:txBody>
      </p:sp>
      <p:pic>
        <p:nvPicPr>
          <p:cNvPr id="1027" name="Picture 3" descr="C:\Users\Nutritio\AppData\Local\Microsoft\Windows\Temporary Internet Files\Content.IE5\23AOCSP9\American-White-Bread[1].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3754" y="2970847"/>
            <a:ext cx="1502251" cy="99758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6959165" y="2646770"/>
            <a:ext cx="1715501" cy="338554"/>
          </a:xfrm>
          <a:prstGeom prst="rect">
            <a:avLst/>
          </a:prstGeom>
          <a:noFill/>
        </p:spPr>
        <p:txBody>
          <a:bodyPr wrap="square" rtlCol="0">
            <a:spAutoFit/>
          </a:bodyPr>
          <a:lstStyle/>
          <a:p>
            <a:pPr algn="ctr"/>
            <a:r>
              <a:rPr lang="en-CA" sz="1600" dirty="0" smtClean="0"/>
              <a:t>White Bread</a:t>
            </a:r>
            <a:endParaRPr lang="en-CA" sz="1600" dirty="0"/>
          </a:p>
        </p:txBody>
      </p:sp>
      <p:pic>
        <p:nvPicPr>
          <p:cNvPr id="23" name="Picture 11" descr="C:\Users\Nutritio\AppData\Local\Microsoft\Windows\Temporary Internet Files\Content.IE5\9OW0QFI3\yogu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1646" y="4614861"/>
            <a:ext cx="1170542" cy="140054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810731" y="4073859"/>
            <a:ext cx="2005723" cy="600502"/>
          </a:xfrm>
          <a:prstGeom prst="rect">
            <a:avLst/>
          </a:prstGeom>
          <a:noFill/>
        </p:spPr>
        <p:txBody>
          <a:bodyPr wrap="square" rtlCol="0">
            <a:spAutoFit/>
          </a:bodyPr>
          <a:lstStyle/>
          <a:p>
            <a:pPr algn="ctr"/>
            <a:r>
              <a:rPr lang="en-CA" sz="1600" dirty="0" smtClean="0"/>
              <a:t>Yogurt                  (no added cultures)</a:t>
            </a:r>
            <a:endParaRPr lang="en-CA" sz="1600" dirty="0"/>
          </a:p>
        </p:txBody>
      </p:sp>
    </p:spTree>
    <p:extLst>
      <p:ext uri="{BB962C8B-B14F-4D97-AF65-F5344CB8AC3E}">
        <p14:creationId xmlns:p14="http://schemas.microsoft.com/office/powerpoint/2010/main" val="4242714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52" y="501773"/>
            <a:ext cx="9024440" cy="849358"/>
          </a:xfrm>
        </p:spPr>
        <p:txBody>
          <a:bodyPr anchor="ctr"/>
          <a:lstStyle/>
          <a:p>
            <a:r>
              <a:rPr lang="en-US" sz="3200" dirty="0" smtClean="0"/>
              <a:t>What can we do to keep our gut healthy?</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26</a:t>
            </a:fld>
            <a:endParaRPr lang="uk-UA" dirty="0"/>
          </a:p>
        </p:txBody>
      </p:sp>
      <p:sp>
        <p:nvSpPr>
          <p:cNvPr id="5" name="Content Placeholder 2"/>
          <p:cNvSpPr txBox="1">
            <a:spLocks/>
          </p:cNvSpPr>
          <p:nvPr/>
        </p:nvSpPr>
        <p:spPr>
          <a:xfrm>
            <a:off x="262719" y="1351131"/>
            <a:ext cx="8343332" cy="4400561"/>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50000"/>
              </a:lnSpc>
              <a:spcBef>
                <a:spcPts val="400"/>
              </a:spcBef>
              <a:buNone/>
            </a:pPr>
            <a:r>
              <a:rPr lang="en-CA" sz="2200" b="1" dirty="0" smtClean="0"/>
              <a:t>1) Feed your “good” gut bacteria with fibre</a:t>
            </a:r>
          </a:p>
          <a:p>
            <a:pPr lvl="1" indent="-342900">
              <a:lnSpc>
                <a:spcPct val="150000"/>
              </a:lnSpc>
              <a:spcBef>
                <a:spcPts val="400"/>
              </a:spcBef>
              <a:buFont typeface="Courier New" panose="02070309020205020404" pitchFamily="49" charset="0"/>
              <a:buChar char="o"/>
            </a:pPr>
            <a:r>
              <a:rPr lang="en-CA" sz="2000" dirty="0" smtClean="0"/>
              <a:t>Choose whole grains, vegetables, fruits and legumes</a:t>
            </a:r>
          </a:p>
          <a:p>
            <a:pPr marL="800100" lvl="2" indent="0">
              <a:spcBef>
                <a:spcPts val="0"/>
              </a:spcBef>
              <a:spcAft>
                <a:spcPts val="1200"/>
              </a:spcAft>
              <a:buNone/>
            </a:pPr>
            <a:r>
              <a:rPr lang="en-CA" sz="1800" dirty="0" smtClean="0"/>
              <a:t>	</a:t>
            </a:r>
          </a:p>
          <a:p>
            <a:pPr marL="0" indent="0">
              <a:lnSpc>
                <a:spcPct val="150000"/>
              </a:lnSpc>
              <a:spcBef>
                <a:spcPts val="0"/>
              </a:spcBef>
              <a:spcAft>
                <a:spcPts val="0"/>
              </a:spcAft>
              <a:buNone/>
            </a:pPr>
            <a:r>
              <a:rPr lang="en-CA" sz="2200" b="1" dirty="0" smtClean="0"/>
              <a:t>2) Increase in fibre = increase in fluids</a:t>
            </a:r>
          </a:p>
          <a:p>
            <a:pPr lvl="1">
              <a:lnSpc>
                <a:spcPct val="150000"/>
              </a:lnSpc>
              <a:spcBef>
                <a:spcPts val="400"/>
              </a:spcBef>
              <a:spcAft>
                <a:spcPts val="0"/>
              </a:spcAft>
              <a:buFont typeface="Courier New" panose="02070309020205020404" pitchFamily="49" charset="0"/>
              <a:buChar char="o"/>
            </a:pPr>
            <a:r>
              <a:rPr lang="en-CA" sz="2000" dirty="0" smtClean="0"/>
              <a:t>Drinking healthy fluids over the day helps to keep foods moving through the gut</a:t>
            </a:r>
          </a:p>
          <a:p>
            <a:pPr marL="457200" lvl="1" indent="0">
              <a:spcBef>
                <a:spcPts val="400"/>
              </a:spcBef>
              <a:spcAft>
                <a:spcPts val="0"/>
              </a:spcAft>
              <a:buNone/>
            </a:pPr>
            <a:endParaRPr lang="en-CA" sz="2000" dirty="0" smtClean="0"/>
          </a:p>
          <a:p>
            <a:pPr marL="0" indent="0">
              <a:lnSpc>
                <a:spcPct val="150000"/>
              </a:lnSpc>
              <a:spcBef>
                <a:spcPts val="0"/>
              </a:spcBef>
              <a:spcAft>
                <a:spcPts val="0"/>
              </a:spcAft>
              <a:buNone/>
            </a:pPr>
            <a:r>
              <a:rPr lang="en-CA" sz="2200" b="1" dirty="0" smtClean="0"/>
              <a:t>3) Feed your gut everyday with “good” bacteria </a:t>
            </a:r>
          </a:p>
          <a:p>
            <a:pPr lvl="1">
              <a:lnSpc>
                <a:spcPct val="150000"/>
              </a:lnSpc>
              <a:spcBef>
                <a:spcPts val="0"/>
              </a:spcBef>
              <a:spcAft>
                <a:spcPts val="0"/>
              </a:spcAft>
              <a:buFont typeface="Courier New" panose="02070309020205020404" pitchFamily="49" charset="0"/>
              <a:buChar char="o"/>
            </a:pPr>
            <a:r>
              <a:rPr lang="en-CA" sz="2000" dirty="0" smtClean="0"/>
              <a:t>Example: </a:t>
            </a:r>
            <a:r>
              <a:rPr lang="en-CA" sz="2000" dirty="0"/>
              <a:t>as a </a:t>
            </a:r>
            <a:r>
              <a:rPr lang="en-CA" sz="2000" dirty="0" smtClean="0"/>
              <a:t>snack, have ¾ cup of yogurt (with live cultures) with a piece of fruit (like a banana)</a:t>
            </a:r>
          </a:p>
        </p:txBody>
      </p:sp>
    </p:spTree>
    <p:extLst>
      <p:ext uri="{BB962C8B-B14F-4D97-AF65-F5344CB8AC3E}">
        <p14:creationId xmlns:p14="http://schemas.microsoft.com/office/powerpoint/2010/main" val="1145345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25" y="1858085"/>
            <a:ext cx="8061349" cy="1633751"/>
          </a:xfrm>
        </p:spPr>
        <p:txBody>
          <a:bodyPr anchor="t"/>
          <a:lstStyle/>
          <a:p>
            <a:pPr algn="ctr"/>
            <a:r>
              <a:rPr lang="en-US" sz="3600" dirty="0" smtClean="0"/>
              <a:t>Thank You!</a:t>
            </a:r>
            <a:br>
              <a:rPr lang="en-US" sz="3600" dirty="0" smtClean="0"/>
            </a:br>
            <a:r>
              <a:rPr lang="en-US" sz="3600" dirty="0"/>
              <a:t/>
            </a:r>
            <a:br>
              <a:rPr lang="en-US" sz="3600" dirty="0"/>
            </a:br>
            <a:r>
              <a:rPr lang="en-US" sz="3200" dirty="0" smtClean="0"/>
              <a:t>Questions?</a:t>
            </a:r>
            <a:endParaRPr lang="en-US" sz="3200"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27</a:t>
            </a:fld>
            <a:endParaRPr lang="uk-UA" dirty="0"/>
          </a:p>
        </p:txBody>
      </p:sp>
    </p:spTree>
    <p:extLst>
      <p:ext uri="{BB962C8B-B14F-4D97-AF65-F5344CB8AC3E}">
        <p14:creationId xmlns:p14="http://schemas.microsoft.com/office/powerpoint/2010/main" val="26442745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7505" y="2026786"/>
            <a:ext cx="8672158" cy="2426933"/>
          </a:xfrm>
        </p:spPr>
        <p:txBody>
          <a:bodyPr anchor="ctr"/>
          <a:lstStyle/>
          <a:p>
            <a:pPr marL="0" indent="0">
              <a:buNone/>
            </a:pPr>
            <a:r>
              <a:rPr lang="en-CA" sz="2400" dirty="0" smtClean="0">
                <a:hlinkClick r:id="rId3"/>
              </a:rPr>
              <a:t>http</a:t>
            </a:r>
            <a:r>
              <a:rPr lang="en-CA" sz="2400" dirty="0">
                <a:hlinkClick r:id="rId3"/>
              </a:rPr>
              <a:t>://</a:t>
            </a:r>
            <a:r>
              <a:rPr lang="en-CA" sz="2400" dirty="0" smtClean="0">
                <a:hlinkClick r:id="rId3"/>
              </a:rPr>
              <a:t>cdhf.ca/en/videos/introducing-the-human-gut-microbiome</a:t>
            </a:r>
            <a:r>
              <a:rPr lang="en-CA" sz="2400" dirty="0" smtClean="0"/>
              <a:t> </a:t>
            </a:r>
            <a:endParaRPr lang="en-CA" sz="2400" dirty="0"/>
          </a:p>
          <a:p>
            <a:pPr marL="0" indent="0">
              <a:spcAft>
                <a:spcPts val="1200"/>
              </a:spcAft>
              <a:buNone/>
            </a:pPr>
            <a:endParaRPr lang="en-US" sz="2400" dirty="0"/>
          </a:p>
        </p:txBody>
      </p:sp>
      <p:sp>
        <p:nvSpPr>
          <p:cNvPr id="3" name="Title 2"/>
          <p:cNvSpPr>
            <a:spLocks noGrp="1"/>
          </p:cNvSpPr>
          <p:nvPr>
            <p:ph type="title"/>
          </p:nvPr>
        </p:nvSpPr>
        <p:spPr>
          <a:xfrm>
            <a:off x="333663" y="1079879"/>
            <a:ext cx="8586000" cy="558000"/>
          </a:xfrm>
        </p:spPr>
        <p:txBody>
          <a:bodyPr anchor="t"/>
          <a:lstStyle/>
          <a:p>
            <a:r>
              <a:rPr lang="en-US" sz="3200" dirty="0" smtClean="0"/>
              <a:t>Eating for a Healthy Gut – Overview</a:t>
            </a:r>
            <a:br>
              <a:rPr lang="en-US" sz="3200" dirty="0" smtClean="0"/>
            </a:br>
            <a:r>
              <a:rPr lang="en-US" sz="3200" dirty="0" smtClean="0"/>
              <a:t/>
            </a:r>
            <a:br>
              <a:rPr lang="en-US" sz="3200" dirty="0" smtClean="0"/>
            </a:br>
            <a:r>
              <a:rPr lang="en-CA" sz="2800" b="0" dirty="0" smtClean="0"/>
              <a:t>Microbiota video:</a:t>
            </a:r>
            <a:endParaRPr lang="en-US" sz="3200" b="0" dirty="0"/>
          </a:p>
        </p:txBody>
      </p:sp>
      <p:sp>
        <p:nvSpPr>
          <p:cNvPr id="5" name="Slide Number Placeholder 4"/>
          <p:cNvSpPr>
            <a:spLocks noGrp="1"/>
          </p:cNvSpPr>
          <p:nvPr>
            <p:ph type="sldNum" sz="quarter" idx="12"/>
          </p:nvPr>
        </p:nvSpPr>
        <p:spPr/>
        <p:txBody>
          <a:bodyPr/>
          <a:lstStyle/>
          <a:p>
            <a:pPr>
              <a:defRPr/>
            </a:pPr>
            <a:fld id="{882070D5-899D-F34C-B13B-E10395409A4A}" type="slidenum">
              <a:rPr lang="uk-UA" smtClean="0"/>
              <a:pPr>
                <a:defRPr/>
              </a:pPr>
              <a:t>28</a:t>
            </a:fld>
            <a:endParaRPr lang="uk-UA" dirty="0"/>
          </a:p>
        </p:txBody>
      </p:sp>
    </p:spTree>
    <p:extLst>
      <p:ext uri="{BB962C8B-B14F-4D97-AF65-F5344CB8AC3E}">
        <p14:creationId xmlns:p14="http://schemas.microsoft.com/office/powerpoint/2010/main" val="3595644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867" y="470484"/>
            <a:ext cx="8582025" cy="564333"/>
          </a:xfrm>
        </p:spPr>
        <p:txBody>
          <a:bodyPr/>
          <a:lstStyle/>
          <a:p>
            <a:r>
              <a:rPr lang="en-CA" dirty="0" smtClean="0"/>
              <a:t>For More Information</a:t>
            </a:r>
            <a:endParaRPr lang="en-CA" dirty="0"/>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29</a:t>
            </a:fld>
            <a:endParaRPr lang="uk-UA" dirty="0"/>
          </a:p>
        </p:txBody>
      </p:sp>
      <p:sp>
        <p:nvSpPr>
          <p:cNvPr id="5" name="Content Placeholder 2"/>
          <p:cNvSpPr txBox="1">
            <a:spLocks/>
          </p:cNvSpPr>
          <p:nvPr/>
        </p:nvSpPr>
        <p:spPr>
          <a:xfrm>
            <a:off x="161330" y="933665"/>
            <a:ext cx="8582025" cy="4982672"/>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lnSpc>
                <a:spcPct val="210000"/>
              </a:lnSpc>
              <a:buFont typeface="Arial" charset="0"/>
              <a:buNone/>
            </a:pPr>
            <a:r>
              <a:rPr lang="en-CA" sz="1400" dirty="0" smtClean="0"/>
              <a:t>Gut Microbiota</a:t>
            </a:r>
          </a:p>
          <a:p>
            <a:pPr marL="114300" indent="0">
              <a:lnSpc>
                <a:spcPct val="210000"/>
              </a:lnSpc>
              <a:buFont typeface="Arial" charset="0"/>
              <a:buNone/>
            </a:pPr>
            <a:r>
              <a:rPr lang="en-CA" sz="1400" dirty="0" smtClean="0">
                <a:hlinkClick r:id="rId3"/>
              </a:rPr>
              <a:t>http://www.gutmicrobiotaforhealth.com/en/home/</a:t>
            </a:r>
            <a:r>
              <a:rPr lang="en-CA" sz="1400" dirty="0" smtClean="0"/>
              <a:t> </a:t>
            </a:r>
          </a:p>
          <a:p>
            <a:pPr marL="114300" indent="0">
              <a:lnSpc>
                <a:spcPct val="210000"/>
              </a:lnSpc>
              <a:buFont typeface="Arial" charset="0"/>
              <a:buNone/>
            </a:pPr>
            <a:r>
              <a:rPr lang="en-CA" sz="1400" dirty="0" smtClean="0">
                <a:hlinkClick r:id="rId4"/>
              </a:rPr>
              <a:t>http://cdhf.ca/en/staying-healthy/your-microbiota/section/about</a:t>
            </a:r>
            <a:r>
              <a:rPr lang="en-CA" sz="1400" dirty="0" smtClean="0"/>
              <a:t> </a:t>
            </a:r>
          </a:p>
          <a:p>
            <a:pPr marL="114300" indent="0">
              <a:lnSpc>
                <a:spcPct val="210000"/>
              </a:lnSpc>
              <a:buFont typeface="Arial" charset="0"/>
              <a:buNone/>
            </a:pPr>
            <a:r>
              <a:rPr lang="en-CA" sz="1400" dirty="0" smtClean="0">
                <a:hlinkClick r:id="rId5"/>
              </a:rPr>
              <a:t>http://loveyourtummy.org/</a:t>
            </a:r>
            <a:r>
              <a:rPr lang="en-CA" sz="1400" dirty="0" smtClean="0"/>
              <a:t> </a:t>
            </a:r>
          </a:p>
          <a:p>
            <a:pPr marL="114300" indent="0">
              <a:lnSpc>
                <a:spcPct val="210000"/>
              </a:lnSpc>
              <a:buNone/>
            </a:pPr>
            <a:r>
              <a:rPr lang="en-CA" sz="1400" dirty="0">
                <a:hlinkClick r:id="rId6"/>
              </a:rPr>
              <a:t>http://www.probioticchart.ca</a:t>
            </a:r>
            <a:r>
              <a:rPr lang="en-CA" sz="1400" dirty="0" smtClean="0">
                <a:hlinkClick r:id="rId6"/>
              </a:rPr>
              <a:t>/</a:t>
            </a:r>
            <a:r>
              <a:rPr lang="en-CA" sz="1400" dirty="0" smtClean="0"/>
              <a:t> </a:t>
            </a:r>
          </a:p>
          <a:p>
            <a:pPr marL="114300" indent="0">
              <a:lnSpc>
                <a:spcPct val="210000"/>
              </a:lnSpc>
              <a:buFont typeface="Arial" charset="0"/>
              <a:buNone/>
            </a:pPr>
            <a:r>
              <a:rPr lang="en-CA" sz="1400" dirty="0" smtClean="0"/>
              <a:t>Probiotics/Prebiotics</a:t>
            </a:r>
          </a:p>
          <a:p>
            <a:pPr marL="114300" indent="0">
              <a:lnSpc>
                <a:spcPct val="210000"/>
              </a:lnSpc>
              <a:buFont typeface="Arial" charset="0"/>
              <a:buNone/>
            </a:pPr>
            <a:r>
              <a:rPr lang="en-CA" sz="1400" dirty="0" smtClean="0">
                <a:hlinkClick r:id=""/>
              </a:rPr>
              <a:t>http://cdhf.ca/en/staying-healthy/pre-probiotics/section/resources</a:t>
            </a:r>
          </a:p>
          <a:p>
            <a:pPr marL="114300" indent="0">
              <a:lnSpc>
                <a:spcPct val="210000"/>
              </a:lnSpc>
              <a:buFont typeface="Arial" charset="0"/>
              <a:buNone/>
            </a:pPr>
            <a:r>
              <a:rPr lang="en-CA" sz="1400" dirty="0" smtClean="0">
                <a:hlinkClick r:id=""/>
              </a:rPr>
              <a:t>http://cdhf.ca/bank/document_en/72understanding-probiotics-.pdf#zoom=100</a:t>
            </a:r>
            <a:r>
              <a:rPr lang="en-CA" sz="1400" dirty="0" smtClean="0"/>
              <a:t> </a:t>
            </a:r>
            <a:endParaRPr lang="en-CA" sz="1400" dirty="0" smtClean="0">
              <a:hlinkClick r:id=""/>
            </a:endParaRPr>
          </a:p>
          <a:p>
            <a:pPr marL="114300" indent="0">
              <a:lnSpc>
                <a:spcPct val="210000"/>
              </a:lnSpc>
              <a:buFont typeface="Arial" charset="0"/>
              <a:buNone/>
            </a:pPr>
            <a:r>
              <a:rPr lang="en-CA" sz="1400" dirty="0" smtClean="0">
                <a:hlinkClick r:id=""/>
              </a:rPr>
              <a:t>http://cdhf.ca/en/videos/pre-and-probiotics</a:t>
            </a:r>
            <a:r>
              <a:rPr lang="en-CA" sz="1400" dirty="0" smtClean="0"/>
              <a:t> </a:t>
            </a:r>
          </a:p>
          <a:p>
            <a:pPr marL="114300" indent="0">
              <a:lnSpc>
                <a:spcPct val="210000"/>
              </a:lnSpc>
              <a:buFont typeface="Arial" charset="0"/>
              <a:buNone/>
            </a:pPr>
            <a:r>
              <a:rPr lang="en-CA" sz="1400" dirty="0" smtClean="0">
                <a:hlinkClick r:id="rId7"/>
              </a:rPr>
              <a:t>http://uat.eatrightontario.ca/en/Articles/Probiotics/prebiotics/Prebiotics.aspx</a:t>
            </a:r>
            <a:r>
              <a:rPr lang="en-CA" sz="1400" dirty="0" smtClean="0"/>
              <a:t> </a:t>
            </a:r>
          </a:p>
          <a:p>
            <a:pPr marL="114300" indent="0">
              <a:lnSpc>
                <a:spcPct val="210000"/>
              </a:lnSpc>
              <a:buFont typeface="Arial" charset="0"/>
              <a:buNone/>
            </a:pPr>
            <a:r>
              <a:rPr lang="en-CA" sz="1400" dirty="0" smtClean="0">
                <a:hlinkClick r:id="rId8"/>
              </a:rPr>
              <a:t>http://www.eatrightontario.ca/en/Articles/Digestion/The-Pros-of-Probiotics.aspx</a:t>
            </a:r>
            <a:r>
              <a:rPr lang="en-CA" sz="1400" dirty="0" smtClean="0"/>
              <a:t> </a:t>
            </a:r>
          </a:p>
          <a:p>
            <a:pPr marL="114300" indent="0">
              <a:buFont typeface="Arial" charset="0"/>
              <a:buNone/>
            </a:pPr>
            <a:endParaRPr lang="en-CA" sz="1200" dirty="0" smtClean="0"/>
          </a:p>
          <a:p>
            <a:pPr marL="114300" indent="0">
              <a:buFont typeface="Arial" charset="0"/>
              <a:buNone/>
            </a:pPr>
            <a:endParaRPr lang="en-CA" sz="1200" dirty="0"/>
          </a:p>
        </p:txBody>
      </p:sp>
    </p:spTree>
    <p:extLst>
      <p:ext uri="{BB962C8B-B14F-4D97-AF65-F5344CB8AC3E}">
        <p14:creationId xmlns:p14="http://schemas.microsoft.com/office/powerpoint/2010/main" val="32454261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619" y="901444"/>
            <a:ext cx="8586000" cy="558000"/>
          </a:xfrm>
        </p:spPr>
        <p:txBody>
          <a:bodyPr anchor="ctr"/>
          <a:lstStyle/>
          <a:p>
            <a:r>
              <a:rPr lang="en-US" sz="3200" dirty="0" smtClean="0"/>
              <a:t>What Makes a Healthy Gut?</a:t>
            </a:r>
            <a:endParaRPr lang="en-US" sz="3200" dirty="0"/>
          </a:p>
        </p:txBody>
      </p:sp>
      <p:sp>
        <p:nvSpPr>
          <p:cNvPr id="3" name="Content Placeholder 2"/>
          <p:cNvSpPr>
            <a:spLocks noGrp="1"/>
          </p:cNvSpPr>
          <p:nvPr>
            <p:ph sz="half" idx="1"/>
          </p:nvPr>
        </p:nvSpPr>
        <p:spPr>
          <a:xfrm>
            <a:off x="196141" y="1822673"/>
            <a:ext cx="6534150" cy="4386998"/>
          </a:xfrm>
        </p:spPr>
        <p:txBody>
          <a:bodyPr/>
          <a:lstStyle/>
          <a:p>
            <a:r>
              <a:rPr lang="en-CA" sz="2200" dirty="0" smtClean="0"/>
              <a:t>The trillions of microorganisms (like bacteria) living in the human gut (intestines)</a:t>
            </a:r>
          </a:p>
          <a:p>
            <a:pPr marL="0" indent="0">
              <a:buNone/>
            </a:pPr>
            <a:endParaRPr lang="en-CA" sz="2200" dirty="0"/>
          </a:p>
          <a:p>
            <a:r>
              <a:rPr lang="en-CA" sz="2200" dirty="0"/>
              <a:t>These microorganisms are called the </a:t>
            </a:r>
            <a:r>
              <a:rPr lang="en-CA" sz="2200" i="1" dirty="0"/>
              <a:t>Gut Microbiota</a:t>
            </a:r>
          </a:p>
          <a:p>
            <a:endParaRPr lang="en-CA" sz="2200" dirty="0"/>
          </a:p>
          <a:p>
            <a:r>
              <a:rPr lang="en-CA" sz="2200" dirty="0"/>
              <a:t>These microorganisms are important to keep us healthy!</a:t>
            </a:r>
          </a:p>
          <a:p>
            <a:pPr marL="114300" indent="0">
              <a:buNone/>
            </a:pPr>
            <a:endParaRPr lang="en-CA" sz="2200" dirty="0"/>
          </a:p>
        </p:txBody>
      </p:sp>
      <p:sp>
        <p:nvSpPr>
          <p:cNvPr id="6" name="Slide Number Placeholder 5"/>
          <p:cNvSpPr>
            <a:spLocks noGrp="1"/>
          </p:cNvSpPr>
          <p:nvPr>
            <p:ph type="sldNum" sz="quarter" idx="12"/>
          </p:nvPr>
        </p:nvSpPr>
        <p:spPr/>
        <p:txBody>
          <a:bodyPr/>
          <a:lstStyle/>
          <a:p>
            <a:pPr>
              <a:defRPr/>
            </a:pPr>
            <a:fld id="{882070D5-899D-F34C-B13B-E10395409A4A}" type="slidenum">
              <a:rPr lang="uk-UA" smtClean="0"/>
              <a:pPr>
                <a:defRPr/>
              </a:pPr>
              <a:t>3</a:t>
            </a:fld>
            <a:endParaRPr lang="uk-UA" dirty="0"/>
          </a:p>
        </p:txBody>
      </p:sp>
      <p:pic>
        <p:nvPicPr>
          <p:cNvPr id="2054" name="Picture 6" descr="C:\Users\Nutritio\AppData\Local\Microsoft\Windows\Temporary Internet Files\Content.IE5\YQ6TIE6K\tumblr_inline_n1mi5dMikG1qewrwz[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819" y="1959150"/>
            <a:ext cx="2272800" cy="193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7012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 </a:t>
            </a:r>
            <a:endParaRPr lang="en-CA" dirty="0"/>
          </a:p>
        </p:txBody>
      </p:sp>
      <p:sp>
        <p:nvSpPr>
          <p:cNvPr id="3" name="Text Placeholder 2"/>
          <p:cNvSpPr>
            <a:spLocks noGrp="1"/>
          </p:cNvSpPr>
          <p:nvPr>
            <p:ph type="body" sz="quarter" idx="13"/>
          </p:nvPr>
        </p:nvSpPr>
        <p:spPr/>
        <p:txBody>
          <a:bodyPr/>
          <a:lstStyle/>
          <a:p>
            <a:endParaRPr lang="en-CA"/>
          </a:p>
        </p:txBody>
      </p:sp>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30</a:t>
            </a:fld>
            <a:endParaRPr lang="uk-UA" dirty="0"/>
          </a:p>
        </p:txBody>
      </p:sp>
      <p:sp>
        <p:nvSpPr>
          <p:cNvPr id="5" name="Content Placeholder 2"/>
          <p:cNvSpPr txBox="1">
            <a:spLocks/>
          </p:cNvSpPr>
          <p:nvPr/>
        </p:nvSpPr>
        <p:spPr>
          <a:xfrm>
            <a:off x="284163" y="1065889"/>
            <a:ext cx="8261131" cy="5249917"/>
          </a:xfrm>
          <a:prstGeom prst="rect">
            <a:avLst/>
          </a:prstGeom>
        </p:spPr>
        <p:txBody>
          <a:bodyPr>
            <a:noAutofit/>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9750" indent="-539750">
              <a:buFont typeface="Arial" charset="0"/>
              <a:buNone/>
            </a:pPr>
            <a:r>
              <a:rPr lang="en-CA" sz="900" smtClean="0"/>
              <a:t>Azad, M. B., Konya, T., Maughan, H., Guttman, D. S., Field, C. J., Chari, R. S. ... &amp; Kozyrskyj, A. L. (2013). Gut microbiota of healthy Canadian infants: profiles by mode of delivery and infant diet at 4 months.  </a:t>
            </a:r>
            <a:r>
              <a:rPr lang="en-CA" sz="900" i="1" smtClean="0"/>
              <a:t>Canadian Medical Association Journal, 185</a:t>
            </a:r>
            <a:r>
              <a:rPr lang="en-CA" sz="900" smtClean="0"/>
              <a:t>(5), 385-394. doi: 10.1503/cmaj.121189.</a:t>
            </a:r>
          </a:p>
          <a:p>
            <a:pPr marL="539750" indent="-539750">
              <a:buFont typeface="Arial" charset="0"/>
              <a:buNone/>
            </a:pPr>
            <a:endParaRPr lang="en-CA" sz="900" smtClean="0"/>
          </a:p>
          <a:p>
            <a:pPr marL="539750" indent="-539750">
              <a:buFont typeface="Arial" charset="0"/>
              <a:buNone/>
            </a:pPr>
            <a:r>
              <a:rPr lang="en-CA" sz="900" smtClean="0"/>
              <a:t>Chilton, S. N., Burton, J. P. &amp; Reid, G. (2015). Inclusion of fermented foods in food guides around the world. </a:t>
            </a:r>
            <a:r>
              <a:rPr lang="en-CA" sz="900" i="1" smtClean="0"/>
              <a:t>Nutrients, 7</a:t>
            </a:r>
            <a:r>
              <a:rPr lang="en-CA" sz="900" smtClean="0"/>
              <a:t>(1), 390-404. doi:</a:t>
            </a:r>
            <a:r>
              <a:rPr lang="en-CA" sz="900" u="sng" smtClean="0">
                <a:hlinkClick r:id="rId3"/>
              </a:rPr>
              <a:t>10.3390/nu7010390</a:t>
            </a:r>
            <a:endParaRPr lang="en-CA" sz="900" u="sng" smtClean="0"/>
          </a:p>
          <a:p>
            <a:pPr marL="539750" indent="-539750">
              <a:buFont typeface="Arial" charset="0"/>
              <a:buNone/>
            </a:pPr>
            <a:endParaRPr lang="en-CA" sz="900" smtClean="0"/>
          </a:p>
          <a:p>
            <a:pPr marL="539750" indent="-539750">
              <a:buFont typeface="Arial" charset="0"/>
              <a:buNone/>
            </a:pPr>
            <a:r>
              <a:rPr lang="en-CA" sz="900" smtClean="0"/>
              <a:t>Clemente, J. C., Ursell, L. K., Wegener Parfrey, L. &amp; Knight, R. (2012). The impact of the gut microbiota on human health, an integrative view. </a:t>
            </a:r>
            <a:r>
              <a:rPr lang="en-CA" sz="900" i="1" smtClean="0"/>
              <a:t>Cell, 148</a:t>
            </a:r>
            <a:r>
              <a:rPr lang="en-CA" sz="900" smtClean="0"/>
              <a:t>(6), 1258-1270. </a:t>
            </a:r>
          </a:p>
          <a:p>
            <a:pPr marL="539750" indent="-539750">
              <a:buFont typeface="Arial" charset="0"/>
              <a:buNone/>
            </a:pPr>
            <a:endParaRPr lang="en-CA" sz="900" smtClean="0"/>
          </a:p>
          <a:p>
            <a:pPr marL="539750" indent="-539750">
              <a:buFont typeface="Arial" charset="0"/>
              <a:buNone/>
            </a:pPr>
            <a:r>
              <a:rPr lang="en-CA" sz="900" smtClean="0"/>
              <a:t>Douglas, L.C. &amp; Sanders, M. E. (2008). Probiotics and Prebiotics in Dietetics Practice. </a:t>
            </a:r>
            <a:r>
              <a:rPr lang="en-CA" sz="900" i="1" smtClean="0"/>
              <a:t>Journal of the American Dietetic Association, 108(</a:t>
            </a:r>
            <a:r>
              <a:rPr lang="en-CA" sz="900" smtClean="0"/>
              <a:t>3), 510-521. </a:t>
            </a:r>
            <a:r>
              <a:rPr lang="en-CA" sz="900" u="sng" smtClean="0">
                <a:hlinkClick r:id="rId4"/>
              </a:rPr>
              <a:t>http://dx.doi.org/10.1016/j.jada.2007.12.009</a:t>
            </a:r>
            <a:r>
              <a:rPr lang="en-CA" sz="900" smtClean="0"/>
              <a:t>. </a:t>
            </a:r>
          </a:p>
          <a:p>
            <a:pPr marL="539750" indent="-539750">
              <a:buFont typeface="Arial" charset="0"/>
              <a:buNone/>
            </a:pPr>
            <a:endParaRPr lang="en-CA" sz="900" smtClean="0"/>
          </a:p>
          <a:p>
            <a:pPr marL="539750" indent="-539750">
              <a:buFont typeface="Arial" charset="0"/>
              <a:buNone/>
            </a:pPr>
            <a:r>
              <a:rPr lang="en-CA" sz="900" smtClean="0"/>
              <a:t>Huff, B. A. (2004). “Probiotics” might not be what they seem. </a:t>
            </a:r>
            <a:r>
              <a:rPr lang="en-CA" sz="900" i="1" smtClean="0"/>
              <a:t>Candadian Family Physician, 50</a:t>
            </a:r>
            <a:r>
              <a:rPr lang="en-CA" sz="900" smtClean="0"/>
              <a:t>, 583-7. </a:t>
            </a:r>
          </a:p>
          <a:p>
            <a:pPr marL="539750" indent="-539750">
              <a:buFont typeface="Arial" charset="0"/>
              <a:buNone/>
            </a:pPr>
            <a:endParaRPr lang="en-CA" sz="900" smtClean="0"/>
          </a:p>
          <a:p>
            <a:pPr marL="539750" indent="-539750">
              <a:buFont typeface="Arial" charset="0"/>
              <a:buNone/>
            </a:pPr>
            <a:r>
              <a:rPr lang="en-CA" sz="900" smtClean="0"/>
              <a:t>Krumbeck, J. A., Maldonado-Gomez, M. X., Ramer-Tait, A. E. &amp; Hutkins, R. W. (2016). Prebiotics and synbiotics: dietary strategies for improving gut health. </a:t>
            </a:r>
            <a:r>
              <a:rPr lang="en-CA" sz="900" i="1" smtClean="0"/>
              <a:t>Current Opinion, 32</a:t>
            </a:r>
            <a:r>
              <a:rPr lang="en-CA" sz="900" smtClean="0"/>
              <a:t>(2), 110-119. doi: 10.1097/MOG.0000000000000249</a:t>
            </a:r>
          </a:p>
          <a:p>
            <a:pPr marL="539750" indent="-539750">
              <a:buFont typeface="Arial" charset="0"/>
              <a:buNone/>
            </a:pPr>
            <a:endParaRPr lang="en-CA" sz="900" smtClean="0"/>
          </a:p>
          <a:p>
            <a:pPr marL="539750" indent="-539750">
              <a:buFont typeface="Arial" charset="0"/>
              <a:buNone/>
            </a:pPr>
            <a:r>
              <a:rPr lang="en-CA" sz="900" smtClean="0"/>
              <a:t>Marco, M. L, Heeney, D., Binda, S., Cifelli, C. J., Cotter, P. D., Foligne, B. … &amp; Hutkins, R. (2017). Health benefits of fermented foods: microbiota and beyond. </a:t>
            </a:r>
            <a:r>
              <a:rPr lang="en-CA" sz="900" i="1" smtClean="0"/>
              <a:t>Current Opinion in Biotechnology, 44</a:t>
            </a:r>
            <a:r>
              <a:rPr lang="en-CA" sz="900" smtClean="0"/>
              <a:t>, 94-102. </a:t>
            </a:r>
            <a:r>
              <a:rPr lang="en-CA" sz="900" u="sng" smtClean="0">
                <a:hlinkClick r:id="rId5"/>
              </a:rPr>
              <a:t>https://doi-org.uml.idm.oclc.org/10.1016/j.copbio.2016.11.010</a:t>
            </a:r>
            <a:endParaRPr lang="en-CA" sz="900" smtClean="0"/>
          </a:p>
          <a:p>
            <a:pPr marL="539750" indent="-539750">
              <a:buFont typeface="Arial" charset="0"/>
              <a:buNone/>
            </a:pPr>
            <a:endParaRPr lang="en-CA" sz="900" smtClean="0"/>
          </a:p>
          <a:p>
            <a:pPr marL="539750" indent="-539750">
              <a:buFont typeface="Arial" charset="0"/>
              <a:buNone/>
            </a:pPr>
            <a:r>
              <a:rPr lang="en-CA" sz="900" smtClean="0"/>
              <a:t>Practice Based Evidence in Nutrition (2016). Gastrointestinal system- Microbiota background. </a:t>
            </a:r>
            <a:r>
              <a:rPr lang="en-CA" sz="900" smtClean="0">
                <a:hlinkClick r:id="rId6"/>
              </a:rPr>
              <a:t>http://www.pennutrition.com/KnowledgePathway.aspx?kpid=24357&amp;trid=25391&amp;trcatid=38</a:t>
            </a:r>
            <a:r>
              <a:rPr lang="en-CA" sz="900" smtClean="0"/>
              <a:t> </a:t>
            </a:r>
          </a:p>
          <a:p>
            <a:pPr marL="539750" indent="-539750">
              <a:buFont typeface="Arial" charset="0"/>
              <a:buNone/>
            </a:pPr>
            <a:endParaRPr lang="en-CA" sz="900" smtClean="0"/>
          </a:p>
          <a:p>
            <a:pPr marL="539750" indent="-539750">
              <a:buFont typeface="Arial" charset="0"/>
              <a:buNone/>
            </a:pPr>
            <a:r>
              <a:rPr lang="en-CA" sz="900" smtClean="0"/>
              <a:t>Sanders, M. E., Guarner, F., Guerrant, R., Holt, P. R., Quigley, E. M., Sartor, R. B., Sherman, P. M. &amp; Mayer, E. A. (2013). An update on the use and investigation of probiotics in health and disease. </a:t>
            </a:r>
            <a:r>
              <a:rPr lang="en-CA" sz="900" i="1" smtClean="0"/>
              <a:t>Gut, 62</a:t>
            </a:r>
            <a:r>
              <a:rPr lang="en-CA" sz="900" smtClean="0"/>
              <a:t>(5), 787-796. doi: 10.1136/gutjnl-2012-302504.</a:t>
            </a:r>
          </a:p>
          <a:p>
            <a:pPr marL="539750" indent="-539750">
              <a:buFont typeface="Arial" charset="0"/>
              <a:buNone/>
            </a:pPr>
            <a:endParaRPr lang="en-CA" sz="900" smtClean="0"/>
          </a:p>
          <a:p>
            <a:pPr marL="539750" indent="-539750">
              <a:buFont typeface="Arial" charset="0"/>
              <a:buNone/>
            </a:pPr>
            <a:r>
              <a:rPr lang="en-CA" sz="900" smtClean="0"/>
              <a:t>Tamang, J. P., Shin, D., Jung, S. &amp; Chae, S. (2016). Functional properties of microorganisms in fermented foods. </a:t>
            </a:r>
            <a:r>
              <a:rPr lang="en-CA" sz="900" i="1" smtClean="0"/>
              <a:t>Fermented Foods, 7</a:t>
            </a:r>
            <a:r>
              <a:rPr lang="en-CA" sz="900" smtClean="0"/>
              <a:t>(578). doi: 10.3389/fmicb.2016.00578  </a:t>
            </a:r>
          </a:p>
          <a:p>
            <a:pPr marL="539750" indent="-539750">
              <a:buFont typeface="Arial" charset="0"/>
              <a:buNone/>
            </a:pPr>
            <a:endParaRPr lang="en-CA" sz="900" u="sng" smtClean="0"/>
          </a:p>
          <a:p>
            <a:pPr marL="539750" indent="-539750">
              <a:buFont typeface="Arial" charset="0"/>
              <a:buNone/>
            </a:pPr>
            <a:r>
              <a:rPr lang="en-CA" sz="900" smtClean="0"/>
              <a:t>Wallace, T. C., Guarner, F., Madsen, K., Cabana, M. D., Gibson, G., Hentges, E. and Sanders, M. E. (2011), Human gut microbiota and its relationship to health and disease. Nutrition Reviews, </a:t>
            </a:r>
            <a:r>
              <a:rPr lang="en-CA" sz="900" i="1" smtClean="0"/>
              <a:t>69</a:t>
            </a:r>
            <a:r>
              <a:rPr lang="en-CA" sz="900" smtClean="0"/>
              <a:t>: 392–403. doi:10.1111/j.1753-4887.2011.00402.x</a:t>
            </a:r>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smtClean="0"/>
          </a:p>
          <a:p>
            <a:pPr marL="114300" indent="0">
              <a:buFont typeface="Arial" charset="0"/>
              <a:buNone/>
            </a:pPr>
            <a:endParaRPr lang="en-CA" sz="900" dirty="0"/>
          </a:p>
        </p:txBody>
      </p:sp>
    </p:spTree>
    <p:extLst>
      <p:ext uri="{BB962C8B-B14F-4D97-AF65-F5344CB8AC3E}">
        <p14:creationId xmlns:p14="http://schemas.microsoft.com/office/powerpoint/2010/main" val="3628470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Users\Nutritio\AppData\Local\Microsoft\Windows\Temporary Internet Files\Content.IE5\B0DBJ1XI\bacteria-156870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4779" y="4837995"/>
            <a:ext cx="660667" cy="614214"/>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C:\Users\Nutritio\AppData\Local\Microsoft\Windows\Temporary Internet Files\Content.IE5\W6AHZJA7\bacteri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792" y="4936126"/>
            <a:ext cx="1238598" cy="1032165"/>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Nutritio\AppData\Local\Microsoft\Windows\Temporary Internet Files\Content.IE5\B0DBJ1XI\DIBUJO_BALANCE[1].gif"/>
          <p:cNvPicPr>
            <a:picLocks noChangeAspect="1" noChangeArrowheads="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GlowEdges/>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900855" y="4123742"/>
            <a:ext cx="3048000" cy="222885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4</a:t>
            </a:fld>
            <a:endParaRPr lang="uk-UA" dirty="0"/>
          </a:p>
        </p:txBody>
      </p:sp>
      <p:sp>
        <p:nvSpPr>
          <p:cNvPr id="5" name="Content Placeholder 2"/>
          <p:cNvSpPr txBox="1">
            <a:spLocks/>
          </p:cNvSpPr>
          <p:nvPr/>
        </p:nvSpPr>
        <p:spPr>
          <a:xfrm>
            <a:off x="246982" y="1501719"/>
            <a:ext cx="8355746" cy="429361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en-CA" sz="2200" dirty="0" smtClean="0"/>
              <a:t>Helps the immune system</a:t>
            </a:r>
          </a:p>
          <a:p>
            <a:pPr>
              <a:lnSpc>
                <a:spcPct val="150000"/>
              </a:lnSpc>
            </a:pPr>
            <a:r>
              <a:rPr lang="en-CA" sz="2200" dirty="0" smtClean="0"/>
              <a:t>Helps to protect us from bad bacteria</a:t>
            </a:r>
          </a:p>
          <a:p>
            <a:pPr>
              <a:lnSpc>
                <a:spcPct val="150000"/>
              </a:lnSpc>
            </a:pPr>
            <a:r>
              <a:rPr lang="en-CA" sz="2200" dirty="0"/>
              <a:t>Helps with </a:t>
            </a:r>
            <a:r>
              <a:rPr lang="en-CA" sz="2200" dirty="0" smtClean="0"/>
              <a:t>digestion</a:t>
            </a:r>
          </a:p>
          <a:p>
            <a:pPr marL="0" indent="0" algn="ctr">
              <a:lnSpc>
                <a:spcPct val="200000"/>
              </a:lnSpc>
              <a:buNone/>
            </a:pPr>
            <a:r>
              <a:rPr lang="en-CA" sz="2200" dirty="0" smtClean="0"/>
              <a:t>Unbalanced gut bacteria = increased risk for disease</a:t>
            </a:r>
            <a:endParaRPr lang="en-CA" sz="2200" b="1" dirty="0" smtClean="0"/>
          </a:p>
          <a:p>
            <a:endParaRPr lang="en-US" sz="2200" dirty="0"/>
          </a:p>
        </p:txBody>
      </p:sp>
      <p:sp>
        <p:nvSpPr>
          <p:cNvPr id="24" name="Title 1"/>
          <p:cNvSpPr txBox="1">
            <a:spLocks/>
          </p:cNvSpPr>
          <p:nvPr/>
        </p:nvSpPr>
        <p:spPr bwMode="auto">
          <a:xfrm>
            <a:off x="366050" y="808725"/>
            <a:ext cx="8586000" cy="5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defTabSz="457200" rtl="0" eaLnBrk="1" fontAlgn="base" hangingPunct="1">
              <a:spcBef>
                <a:spcPct val="0"/>
              </a:spcBef>
              <a:spcAft>
                <a:spcPct val="0"/>
              </a:spcAft>
              <a:defRPr sz="2400" b="1" kern="1200">
                <a:solidFill>
                  <a:srgbClr val="273298"/>
                </a:solidFill>
                <a:latin typeface="+mj-lt"/>
                <a:ea typeface="ＭＳ Ｐゴシック" charset="0"/>
                <a:cs typeface="ＭＳ Ｐゴシック" charset="0"/>
              </a:defRPr>
            </a:lvl1pPr>
            <a:lvl2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4F0D1E"/>
                </a:solidFill>
                <a:latin typeface="Arial" charset="0"/>
                <a:ea typeface="ＭＳ Ｐゴシック" charset="0"/>
                <a:cs typeface="ＭＳ Ｐゴシック" charset="0"/>
              </a:defRPr>
            </a:lvl9pPr>
          </a:lstStyle>
          <a:p>
            <a:r>
              <a:rPr lang="en-US" sz="3200" dirty="0" smtClean="0"/>
              <a:t>Gut Bacteria</a:t>
            </a:r>
            <a:endParaRPr lang="en-US" sz="3200" dirty="0"/>
          </a:p>
        </p:txBody>
      </p:sp>
    </p:spTree>
    <p:extLst>
      <p:ext uri="{BB962C8B-B14F-4D97-AF65-F5344CB8AC3E}">
        <p14:creationId xmlns:p14="http://schemas.microsoft.com/office/powerpoint/2010/main" val="19113288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03" y="795077"/>
            <a:ext cx="8582025" cy="564333"/>
          </a:xfrm>
        </p:spPr>
        <p:txBody>
          <a:bodyPr/>
          <a:lstStyle/>
          <a:p>
            <a:r>
              <a:rPr lang="en-US" sz="3200" dirty="0" smtClean="0"/>
              <a:t>Gut Bacteria</a:t>
            </a:r>
            <a:endParaRPr lang="en-US" sz="3200" dirty="0"/>
          </a:p>
        </p:txBody>
      </p:sp>
      <p:sp>
        <p:nvSpPr>
          <p:cNvPr id="3" name="Text Placeholder 2"/>
          <p:cNvSpPr>
            <a:spLocks noGrp="1"/>
          </p:cNvSpPr>
          <p:nvPr>
            <p:ph type="body" idx="1"/>
          </p:nvPr>
        </p:nvSpPr>
        <p:spPr>
          <a:xfrm>
            <a:off x="348015" y="1548761"/>
            <a:ext cx="5744309" cy="539872"/>
          </a:xfrm>
        </p:spPr>
        <p:txBody>
          <a:bodyPr anchor="ctr"/>
          <a:lstStyle/>
          <a:p>
            <a:r>
              <a:rPr lang="en-US" sz="2200" dirty="0" smtClean="0"/>
              <a:t>Imbalance is associated with disease:</a:t>
            </a:r>
            <a:endParaRPr lang="en-US" sz="2200" dirty="0"/>
          </a:p>
        </p:txBody>
      </p:sp>
      <p:sp>
        <p:nvSpPr>
          <p:cNvPr id="4" name="Content Placeholder 3"/>
          <p:cNvSpPr>
            <a:spLocks noGrp="1"/>
          </p:cNvSpPr>
          <p:nvPr>
            <p:ph sz="half" idx="2"/>
          </p:nvPr>
        </p:nvSpPr>
        <p:spPr>
          <a:xfrm>
            <a:off x="470847" y="2106634"/>
            <a:ext cx="5251939" cy="4316651"/>
          </a:xfrm>
        </p:spPr>
        <p:txBody>
          <a:bodyPr/>
          <a:lstStyle/>
          <a:p>
            <a:pPr>
              <a:spcBef>
                <a:spcPts val="600"/>
              </a:spcBef>
              <a:spcAft>
                <a:spcPts val="600"/>
              </a:spcAft>
            </a:pPr>
            <a:r>
              <a:rPr lang="en-US" sz="2200" dirty="0" smtClean="0"/>
              <a:t>Colorectal Cancer</a:t>
            </a:r>
          </a:p>
          <a:p>
            <a:pPr>
              <a:spcBef>
                <a:spcPts val="600"/>
              </a:spcBef>
              <a:spcAft>
                <a:spcPts val="600"/>
              </a:spcAft>
            </a:pPr>
            <a:r>
              <a:rPr lang="en-US" sz="2200" dirty="0" smtClean="0"/>
              <a:t>Obesity</a:t>
            </a:r>
          </a:p>
          <a:p>
            <a:pPr>
              <a:spcBef>
                <a:spcPts val="600"/>
              </a:spcBef>
              <a:spcAft>
                <a:spcPts val="600"/>
              </a:spcAft>
            </a:pPr>
            <a:r>
              <a:rPr lang="en-US" sz="2200" dirty="0" smtClean="0"/>
              <a:t>Diabetes</a:t>
            </a:r>
          </a:p>
          <a:p>
            <a:pPr>
              <a:spcBef>
                <a:spcPts val="600"/>
              </a:spcBef>
              <a:spcAft>
                <a:spcPts val="600"/>
              </a:spcAft>
            </a:pPr>
            <a:r>
              <a:rPr lang="en-US" sz="2200" dirty="0" smtClean="0"/>
              <a:t>Allergies</a:t>
            </a:r>
          </a:p>
          <a:p>
            <a:pPr>
              <a:spcBef>
                <a:spcPts val="600"/>
              </a:spcBef>
              <a:spcAft>
                <a:spcPts val="600"/>
              </a:spcAft>
            </a:pPr>
            <a:r>
              <a:rPr lang="en-US" sz="2200" dirty="0" smtClean="0"/>
              <a:t>Asthma</a:t>
            </a:r>
          </a:p>
          <a:p>
            <a:pPr>
              <a:spcBef>
                <a:spcPts val="600"/>
              </a:spcBef>
              <a:spcAft>
                <a:spcPts val="600"/>
              </a:spcAft>
            </a:pPr>
            <a:r>
              <a:rPr lang="en-US" sz="2200" dirty="0" smtClean="0"/>
              <a:t>Irritable Bowel Syndrome (IBS)</a:t>
            </a:r>
          </a:p>
          <a:p>
            <a:pPr>
              <a:spcBef>
                <a:spcPts val="600"/>
              </a:spcBef>
              <a:spcAft>
                <a:spcPts val="600"/>
              </a:spcAft>
            </a:pPr>
            <a:r>
              <a:rPr lang="en-US" sz="2200" dirty="0" smtClean="0"/>
              <a:t>Inflammatory Bowel Disease (IBD)</a:t>
            </a:r>
            <a:endParaRPr lang="en-US" sz="2200" dirty="0"/>
          </a:p>
        </p:txBody>
      </p:sp>
      <p:sp>
        <p:nvSpPr>
          <p:cNvPr id="8" name="Slide Number Placeholder 7"/>
          <p:cNvSpPr>
            <a:spLocks noGrp="1"/>
          </p:cNvSpPr>
          <p:nvPr>
            <p:ph type="sldNum" sz="quarter" idx="12"/>
          </p:nvPr>
        </p:nvSpPr>
        <p:spPr/>
        <p:txBody>
          <a:bodyPr/>
          <a:lstStyle/>
          <a:p>
            <a:pPr>
              <a:defRPr/>
            </a:pPr>
            <a:fld id="{882070D5-899D-F34C-B13B-E10395409A4A}" type="slidenum">
              <a:rPr lang="uk-UA" smtClean="0"/>
              <a:pPr>
                <a:defRPr/>
              </a:pPr>
              <a:t>5</a:t>
            </a:fld>
            <a:endParaRPr lang="uk-UA" dirty="0"/>
          </a:p>
        </p:txBody>
      </p:sp>
      <p:pic>
        <p:nvPicPr>
          <p:cNvPr id="9" name="Picture 2" descr="C:\Users\Nutritio\AppData\Local\Microsoft\Windows\Temporary Internet Files\Content.IE5\NC9D40R6\stomach_acidalysss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8770" y="2074985"/>
            <a:ext cx="2286000" cy="246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20535563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82070D5-899D-F34C-B13B-E10395409A4A}" type="slidenum">
              <a:rPr lang="uk-UA" smtClean="0"/>
              <a:pPr>
                <a:defRPr/>
              </a:pPr>
              <a:t>6</a:t>
            </a:fld>
            <a:endParaRPr lang="uk-UA" dirty="0"/>
          </a:p>
        </p:txBody>
      </p:sp>
      <p:sp>
        <p:nvSpPr>
          <p:cNvPr id="5" name="Content Placeholder 2"/>
          <p:cNvSpPr txBox="1">
            <a:spLocks/>
          </p:cNvSpPr>
          <p:nvPr/>
        </p:nvSpPr>
        <p:spPr>
          <a:xfrm>
            <a:off x="0" y="1371596"/>
            <a:ext cx="9144000" cy="961113"/>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sz="1800" kern="1200">
                <a:solidFill>
                  <a:srgbClr val="404040"/>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404040"/>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1400" kern="1200">
                <a:solidFill>
                  <a:srgbClr val="404040"/>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1200" kern="1200">
                <a:solidFill>
                  <a:srgbClr val="404040"/>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spcBef>
                <a:spcPts val="300"/>
              </a:spcBef>
              <a:buNone/>
            </a:pPr>
            <a:r>
              <a:rPr lang="en-CA" sz="3200" b="1" dirty="0" smtClean="0">
                <a:solidFill>
                  <a:schemeClr val="tx2"/>
                </a:solidFill>
              </a:rPr>
              <a:t>Balance + Diversity = Healthy gut!</a:t>
            </a:r>
          </a:p>
          <a:p>
            <a:endParaRPr lang="en-US" sz="3200" dirty="0">
              <a:solidFill>
                <a:schemeClr val="tx2"/>
              </a:solidFill>
            </a:endParaRPr>
          </a:p>
        </p:txBody>
      </p:sp>
      <p:pic>
        <p:nvPicPr>
          <p:cNvPr id="4101" name="Picture 5" descr="C:\Users\Nutritio\AppData\Local\Microsoft\Windows\Temporary Internet Files\Content.IE5\5QCMVI2F\scales-309078_64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688" y="2349653"/>
            <a:ext cx="1901916" cy="178007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Users\Nutritio\AppData\Local\Microsoft\Windows\Temporary Internet Files\Content.IE5\23AOCSP9\happy_bacteri-cartoon-probiotic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505" y="2459719"/>
            <a:ext cx="1669126" cy="1669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Users\Nutritio\AppData\Local\Microsoft\Windows\Temporary Internet Files\Content.IE5\23AOCSP9\happy_bacteri-cartoon-probiotic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728" y="2461543"/>
            <a:ext cx="1669126" cy="166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87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utritio\AppData\Local\Microsoft\Windows\Temporary Internet Files\Content.IE5\229E1YZ9\1710156527_b83e0d1ad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742" y="3746369"/>
            <a:ext cx="974818" cy="11502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3990" y="797108"/>
            <a:ext cx="8582025" cy="564333"/>
          </a:xfrm>
        </p:spPr>
        <p:txBody>
          <a:bodyPr/>
          <a:lstStyle/>
          <a:p>
            <a:r>
              <a:rPr lang="en-US" sz="3200" dirty="0" smtClean="0"/>
              <a:t>What can affect our gut bacteria?</a:t>
            </a:r>
            <a:endParaRPr lang="en-US" sz="3200" dirty="0"/>
          </a:p>
        </p:txBody>
      </p:sp>
      <p:sp>
        <p:nvSpPr>
          <p:cNvPr id="4" name="Content Placeholder 3"/>
          <p:cNvSpPr>
            <a:spLocks noGrp="1"/>
          </p:cNvSpPr>
          <p:nvPr>
            <p:ph sz="half" idx="2"/>
          </p:nvPr>
        </p:nvSpPr>
        <p:spPr>
          <a:xfrm>
            <a:off x="458377" y="1522980"/>
            <a:ext cx="6992475" cy="4001366"/>
          </a:xfrm>
        </p:spPr>
        <p:txBody>
          <a:bodyPr/>
          <a:lstStyle/>
          <a:p>
            <a:pPr marL="457200" indent="-457200">
              <a:lnSpc>
                <a:spcPct val="150000"/>
              </a:lnSpc>
              <a:spcBef>
                <a:spcPts val="600"/>
              </a:spcBef>
              <a:spcAft>
                <a:spcPts val="600"/>
              </a:spcAft>
              <a:buAutoNum type="arabicParenR"/>
            </a:pPr>
            <a:r>
              <a:rPr lang="en-US" sz="2200" dirty="0" smtClean="0"/>
              <a:t>How we are born</a:t>
            </a:r>
          </a:p>
          <a:p>
            <a:pPr marL="457200" indent="-457200">
              <a:lnSpc>
                <a:spcPct val="150000"/>
              </a:lnSpc>
              <a:spcBef>
                <a:spcPts val="600"/>
              </a:spcBef>
              <a:spcAft>
                <a:spcPts val="600"/>
              </a:spcAft>
              <a:buAutoNum type="arabicParenR"/>
            </a:pPr>
            <a:r>
              <a:rPr lang="en-US" sz="2200" dirty="0" smtClean="0"/>
              <a:t>Infant feeding</a:t>
            </a:r>
          </a:p>
          <a:p>
            <a:pPr marL="457200" indent="-457200">
              <a:lnSpc>
                <a:spcPct val="150000"/>
              </a:lnSpc>
              <a:spcBef>
                <a:spcPts val="600"/>
              </a:spcBef>
              <a:spcAft>
                <a:spcPts val="600"/>
              </a:spcAft>
              <a:buAutoNum type="arabicParenR"/>
            </a:pPr>
            <a:r>
              <a:rPr lang="en-US" sz="2200" dirty="0" smtClean="0"/>
              <a:t>Antibiotics</a:t>
            </a:r>
          </a:p>
          <a:p>
            <a:pPr marL="457200" indent="-457200">
              <a:lnSpc>
                <a:spcPct val="150000"/>
              </a:lnSpc>
              <a:spcBef>
                <a:spcPts val="600"/>
              </a:spcBef>
              <a:spcAft>
                <a:spcPts val="600"/>
              </a:spcAft>
              <a:buAutoNum type="arabicParenR"/>
            </a:pPr>
            <a:r>
              <a:rPr lang="en-US" sz="2200" dirty="0" smtClean="0"/>
              <a:t>Environment</a:t>
            </a:r>
          </a:p>
          <a:p>
            <a:pPr marL="457200" indent="-457200">
              <a:lnSpc>
                <a:spcPct val="150000"/>
              </a:lnSpc>
              <a:spcBef>
                <a:spcPts val="600"/>
              </a:spcBef>
              <a:spcAft>
                <a:spcPts val="600"/>
              </a:spcAft>
              <a:buAutoNum type="arabicParenR"/>
            </a:pPr>
            <a:r>
              <a:rPr lang="en-US" sz="2200" b="1" dirty="0" smtClean="0"/>
              <a:t>Diet</a:t>
            </a:r>
          </a:p>
        </p:txBody>
      </p:sp>
      <p:sp>
        <p:nvSpPr>
          <p:cNvPr id="8" name="Slide Number Placeholder 7"/>
          <p:cNvSpPr>
            <a:spLocks noGrp="1"/>
          </p:cNvSpPr>
          <p:nvPr>
            <p:ph type="sldNum" sz="quarter" idx="12"/>
          </p:nvPr>
        </p:nvSpPr>
        <p:spPr/>
        <p:txBody>
          <a:bodyPr/>
          <a:lstStyle/>
          <a:p>
            <a:pPr>
              <a:defRPr/>
            </a:pPr>
            <a:fld id="{882070D5-899D-F34C-B13B-E10395409A4A}" type="slidenum">
              <a:rPr lang="uk-UA" smtClean="0"/>
              <a:pPr>
                <a:defRPr/>
              </a:pPr>
              <a:t>7</a:t>
            </a:fld>
            <a:endParaRPr lang="uk-UA" dirty="0"/>
          </a:p>
        </p:txBody>
      </p:sp>
      <p:pic>
        <p:nvPicPr>
          <p:cNvPr id="5122" name="Picture 2" descr="C:\Users\Nutritio\AppData\Local\Microsoft\Windows\Temporary Internet Files\Content.IE5\MN9G7WSB\papapishu-Baby-boy-sittin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1472" y="1443448"/>
            <a:ext cx="1228305" cy="1693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utritio\AppData\Local\Microsoft\Windows\Temporary Internet Files\Content.IE5\W6AHZJA7\yogurt[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2956" y="2498396"/>
            <a:ext cx="1078390" cy="102526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Nutritio\AppData\Local\Microsoft\Windows\Temporary Internet Files\Content.IE5\W6AHZJA7\Blue_pill_container_spilled_icon.svg[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7813" y="4220790"/>
            <a:ext cx="928226" cy="67586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Nutritio\AppData\Local\Microsoft\Windows\Temporary Internet Files\Content.IE5\XESVU1C7\house-illustration-clipart[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75" y="4430695"/>
            <a:ext cx="1571698" cy="124969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Ainouye\AppData\Local\Microsoft\Windows\Temporary Internet Files\Content.IE5\DPJZZAR0\Mother_wtih_infant_icon.svg[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4682" y="2472492"/>
            <a:ext cx="989261" cy="131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76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163" y="767781"/>
            <a:ext cx="8582025" cy="564333"/>
          </a:xfrm>
        </p:spPr>
        <p:txBody>
          <a:bodyPr/>
          <a:lstStyle/>
          <a:p>
            <a:r>
              <a:rPr lang="en-US" sz="3200" dirty="0" smtClean="0"/>
              <a:t>What can affect our gut bacteria?</a:t>
            </a:r>
            <a:endParaRPr lang="en-US" sz="3200" dirty="0"/>
          </a:p>
        </p:txBody>
      </p:sp>
      <p:sp>
        <p:nvSpPr>
          <p:cNvPr id="4" name="Content Placeholder 3"/>
          <p:cNvSpPr>
            <a:spLocks noGrp="1"/>
          </p:cNvSpPr>
          <p:nvPr>
            <p:ph sz="half" idx="2"/>
          </p:nvPr>
        </p:nvSpPr>
        <p:spPr>
          <a:xfrm>
            <a:off x="284162" y="1653441"/>
            <a:ext cx="8582025" cy="4331433"/>
          </a:xfrm>
        </p:spPr>
        <p:txBody>
          <a:bodyPr/>
          <a:lstStyle/>
          <a:p>
            <a:pPr marL="0" indent="0">
              <a:spcBef>
                <a:spcPts val="0"/>
              </a:spcBef>
              <a:spcAft>
                <a:spcPts val="1200"/>
              </a:spcAft>
              <a:buNone/>
            </a:pPr>
            <a:r>
              <a:rPr lang="en-US" sz="2200" b="1" dirty="0" smtClean="0"/>
              <a:t>1) How we are born</a:t>
            </a:r>
          </a:p>
          <a:p>
            <a:pPr>
              <a:spcBef>
                <a:spcPts val="0"/>
              </a:spcBef>
              <a:spcAft>
                <a:spcPts val="1200"/>
              </a:spcAft>
            </a:pPr>
            <a:r>
              <a:rPr lang="en-US" sz="2000" dirty="0" smtClean="0"/>
              <a:t>Affects the first types of bacteria to grow in our gut</a:t>
            </a:r>
          </a:p>
          <a:p>
            <a:pPr marL="0" indent="0">
              <a:spcBef>
                <a:spcPts val="0"/>
              </a:spcBef>
              <a:spcAft>
                <a:spcPts val="1200"/>
              </a:spcAft>
              <a:buNone/>
            </a:pPr>
            <a:endParaRPr lang="en-US" sz="2000" dirty="0" smtClean="0"/>
          </a:p>
          <a:p>
            <a:pPr marL="0" indent="0">
              <a:spcBef>
                <a:spcPts val="0"/>
              </a:spcBef>
              <a:spcAft>
                <a:spcPts val="1200"/>
              </a:spcAft>
              <a:buNone/>
            </a:pPr>
            <a:r>
              <a:rPr lang="en-US" sz="2200" b="1" dirty="0" smtClean="0"/>
              <a:t>2) Infant Feeding </a:t>
            </a:r>
          </a:p>
          <a:p>
            <a:pPr>
              <a:spcBef>
                <a:spcPts val="0"/>
              </a:spcBef>
              <a:spcAft>
                <a:spcPts val="1200"/>
              </a:spcAft>
            </a:pPr>
            <a:r>
              <a:rPr lang="en-US" sz="2000" dirty="0" smtClean="0"/>
              <a:t>How we are first fed helps to grow bacteria in our gut</a:t>
            </a:r>
          </a:p>
          <a:p>
            <a:pPr lvl="1">
              <a:spcBef>
                <a:spcPts val="0"/>
              </a:spcBef>
              <a:spcAft>
                <a:spcPts val="600"/>
              </a:spcAft>
              <a:buFont typeface="Courier New" panose="02070309020205020404" pitchFamily="49" charset="0"/>
              <a:buChar char="o"/>
            </a:pPr>
            <a:r>
              <a:rPr lang="en-US" sz="1800" dirty="0" smtClean="0"/>
              <a:t>Breast milk </a:t>
            </a:r>
          </a:p>
          <a:p>
            <a:pPr marL="457200" lvl="1" indent="0">
              <a:spcBef>
                <a:spcPts val="0"/>
              </a:spcBef>
              <a:spcAft>
                <a:spcPts val="600"/>
              </a:spcAft>
              <a:buNone/>
            </a:pPr>
            <a:endParaRPr lang="en-US" sz="1800" dirty="0" smtClean="0"/>
          </a:p>
          <a:p>
            <a:pPr marL="0" indent="0" algn="ctr">
              <a:spcBef>
                <a:spcPts val="600"/>
              </a:spcBef>
              <a:spcAft>
                <a:spcPts val="600"/>
              </a:spcAft>
              <a:buNone/>
            </a:pPr>
            <a:r>
              <a:rPr lang="en-US" sz="2000" b="1" dirty="0" smtClean="0"/>
              <a:t>Once we are ~ 2-3 years old, we have our “adult” gut bacteria</a:t>
            </a:r>
            <a:endParaRPr lang="en-US" sz="2000" b="1" dirty="0"/>
          </a:p>
        </p:txBody>
      </p:sp>
      <p:sp>
        <p:nvSpPr>
          <p:cNvPr id="8" name="Slide Number Placeholder 7"/>
          <p:cNvSpPr>
            <a:spLocks noGrp="1"/>
          </p:cNvSpPr>
          <p:nvPr>
            <p:ph type="sldNum" sz="quarter" idx="12"/>
          </p:nvPr>
        </p:nvSpPr>
        <p:spPr/>
        <p:txBody>
          <a:bodyPr/>
          <a:lstStyle/>
          <a:p>
            <a:pPr>
              <a:defRPr/>
            </a:pPr>
            <a:fld id="{882070D5-899D-F34C-B13B-E10395409A4A}" type="slidenum">
              <a:rPr lang="uk-UA" smtClean="0"/>
              <a:pPr>
                <a:defRPr/>
              </a:pPr>
              <a:t>8</a:t>
            </a:fld>
            <a:endParaRPr lang="uk-UA" dirty="0"/>
          </a:p>
        </p:txBody>
      </p:sp>
      <p:pic>
        <p:nvPicPr>
          <p:cNvPr id="7170" name="Picture 2" descr="C:\Users\Nutritio\AppData\Local\Microsoft\Windows\Temporary Internet Files\Content.IE5\ZEITM4TA\Mother_wtih_infant_icon.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134" y="1332114"/>
            <a:ext cx="1621933" cy="214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0729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990" y="770730"/>
            <a:ext cx="8582025" cy="564333"/>
          </a:xfrm>
        </p:spPr>
        <p:txBody>
          <a:bodyPr/>
          <a:lstStyle/>
          <a:p>
            <a:r>
              <a:rPr lang="en-US" sz="3200" dirty="0" smtClean="0"/>
              <a:t>What can affect our gut bacteria?</a:t>
            </a:r>
            <a:endParaRPr lang="en-US" sz="3200" dirty="0"/>
          </a:p>
        </p:txBody>
      </p:sp>
      <p:sp>
        <p:nvSpPr>
          <p:cNvPr id="4" name="Content Placeholder 3"/>
          <p:cNvSpPr>
            <a:spLocks noGrp="1"/>
          </p:cNvSpPr>
          <p:nvPr>
            <p:ph sz="half" idx="2"/>
          </p:nvPr>
        </p:nvSpPr>
        <p:spPr>
          <a:xfrm>
            <a:off x="397989" y="1650200"/>
            <a:ext cx="7735001" cy="4190744"/>
          </a:xfrm>
        </p:spPr>
        <p:txBody>
          <a:bodyPr/>
          <a:lstStyle/>
          <a:p>
            <a:pPr marL="0" indent="0">
              <a:spcBef>
                <a:spcPts val="0"/>
              </a:spcBef>
              <a:spcAft>
                <a:spcPts val="1200"/>
              </a:spcAft>
              <a:buNone/>
            </a:pPr>
            <a:r>
              <a:rPr lang="en-US" sz="2200" b="1" dirty="0"/>
              <a:t>3</a:t>
            </a:r>
            <a:r>
              <a:rPr lang="en-US" sz="2200" b="1" dirty="0" smtClean="0"/>
              <a:t>) Antibiotics</a:t>
            </a:r>
          </a:p>
          <a:p>
            <a:pPr>
              <a:spcBef>
                <a:spcPts val="0"/>
              </a:spcBef>
              <a:spcAft>
                <a:spcPts val="1200"/>
              </a:spcAft>
            </a:pPr>
            <a:r>
              <a:rPr lang="en-US" sz="2000" dirty="0" smtClean="0"/>
              <a:t>Can kill the good and bad bacteria</a:t>
            </a:r>
            <a:endParaRPr lang="en-US" sz="2000" dirty="0"/>
          </a:p>
          <a:p>
            <a:pPr marL="0" indent="0">
              <a:spcBef>
                <a:spcPts val="0"/>
              </a:spcBef>
              <a:spcAft>
                <a:spcPts val="1200"/>
              </a:spcAft>
              <a:buNone/>
            </a:pPr>
            <a:endParaRPr lang="en-US" sz="2000" dirty="0" smtClean="0"/>
          </a:p>
          <a:p>
            <a:pPr marL="0" indent="0">
              <a:spcBef>
                <a:spcPts val="0"/>
              </a:spcBef>
              <a:spcAft>
                <a:spcPts val="1200"/>
              </a:spcAft>
              <a:buNone/>
            </a:pPr>
            <a:endParaRPr lang="en-US" sz="2000" dirty="0"/>
          </a:p>
          <a:p>
            <a:pPr marL="0" indent="0">
              <a:spcBef>
                <a:spcPts val="0"/>
              </a:spcBef>
              <a:spcAft>
                <a:spcPts val="1200"/>
              </a:spcAft>
              <a:buNone/>
            </a:pPr>
            <a:endParaRPr lang="en-US" sz="2000" dirty="0" smtClean="0"/>
          </a:p>
          <a:p>
            <a:pPr marL="0" indent="0">
              <a:spcBef>
                <a:spcPts val="0"/>
              </a:spcBef>
              <a:spcAft>
                <a:spcPts val="1200"/>
              </a:spcAft>
              <a:buNone/>
            </a:pPr>
            <a:endParaRPr lang="en-US" sz="2000" dirty="0" smtClean="0"/>
          </a:p>
          <a:p>
            <a:pPr marL="0" indent="0">
              <a:spcBef>
                <a:spcPts val="0"/>
              </a:spcBef>
              <a:spcAft>
                <a:spcPts val="600"/>
              </a:spcAft>
              <a:buNone/>
            </a:pPr>
            <a:r>
              <a:rPr lang="en-US" sz="2200" b="1" dirty="0"/>
              <a:t>4</a:t>
            </a:r>
            <a:r>
              <a:rPr lang="en-US" sz="2200" b="1" dirty="0" smtClean="0"/>
              <a:t>) Environment</a:t>
            </a:r>
          </a:p>
          <a:p>
            <a:pPr>
              <a:spcBef>
                <a:spcPts val="0"/>
              </a:spcBef>
              <a:spcAft>
                <a:spcPts val="600"/>
              </a:spcAft>
            </a:pPr>
            <a:r>
              <a:rPr lang="en-US" sz="2000" dirty="0" smtClean="0"/>
              <a:t>Exposes us to a variety of bacteria throughout our life</a:t>
            </a:r>
            <a:endParaRPr lang="en-US" sz="1800" dirty="0" smtClean="0"/>
          </a:p>
          <a:p>
            <a:pPr marL="457200" lvl="1" indent="0">
              <a:spcBef>
                <a:spcPts val="0"/>
              </a:spcBef>
              <a:spcAft>
                <a:spcPts val="600"/>
              </a:spcAft>
              <a:buNone/>
            </a:pPr>
            <a:endParaRPr lang="en-US" sz="1800" dirty="0" smtClean="0"/>
          </a:p>
        </p:txBody>
      </p:sp>
      <p:sp>
        <p:nvSpPr>
          <p:cNvPr id="8" name="Slide Number Placeholder 7"/>
          <p:cNvSpPr>
            <a:spLocks noGrp="1"/>
          </p:cNvSpPr>
          <p:nvPr>
            <p:ph type="sldNum" sz="quarter" idx="12"/>
          </p:nvPr>
        </p:nvSpPr>
        <p:spPr/>
        <p:txBody>
          <a:bodyPr/>
          <a:lstStyle/>
          <a:p>
            <a:pPr>
              <a:defRPr/>
            </a:pPr>
            <a:fld id="{882070D5-899D-F34C-B13B-E10395409A4A}" type="slidenum">
              <a:rPr lang="uk-UA" smtClean="0"/>
              <a:pPr>
                <a:defRPr/>
              </a:pPr>
              <a:t>9</a:t>
            </a:fld>
            <a:endParaRPr lang="uk-UA" dirty="0"/>
          </a:p>
        </p:txBody>
      </p:sp>
      <p:pic>
        <p:nvPicPr>
          <p:cNvPr id="5" name="Picture 2" descr="C:\Users\Nutritio\AppData\Local\Microsoft\Windows\Temporary Internet Files\Content.IE5\ZEITM4TA\probiotics-vs-antibiotics-e142068268538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3950" y="2392177"/>
            <a:ext cx="3985713" cy="222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35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HC - SC Englis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Presentation2" id="{30064C62-FC3F-5543-9469-FB5A0D056E6D}" vid="{107D99F5-89B6-C84D-B334-6D53C6A263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FNI-Presentation1</Template>
  <TotalTime>3014</TotalTime>
  <Words>4138</Words>
  <Application>Microsoft Office PowerPoint</Application>
  <PresentationFormat>On-screen Show (4:3)</PresentationFormat>
  <Paragraphs>507</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HC - SC English</vt:lpstr>
      <vt:lpstr>Eating for a Healthy Gut</vt:lpstr>
      <vt:lpstr>Learning Objectives</vt:lpstr>
      <vt:lpstr>What Makes a Healthy Gut?</vt:lpstr>
      <vt:lpstr>PowerPoint Presentation</vt:lpstr>
      <vt:lpstr>Gut Bacteria</vt:lpstr>
      <vt:lpstr>PowerPoint Presentation</vt:lpstr>
      <vt:lpstr>What can affect our gut bacteria?</vt:lpstr>
      <vt:lpstr>What can affect our gut bacteria?</vt:lpstr>
      <vt:lpstr>What can affect our gut bacteria?</vt:lpstr>
      <vt:lpstr>What can affect our gut bacteria?</vt:lpstr>
      <vt:lpstr>Probiotics</vt:lpstr>
      <vt:lpstr>Probiotic Criteria</vt:lpstr>
      <vt:lpstr>PowerPoint Presentation</vt:lpstr>
      <vt:lpstr>Probiotic Products</vt:lpstr>
      <vt:lpstr>Foods with Probiotics</vt:lpstr>
      <vt:lpstr>Buyer Beware</vt:lpstr>
      <vt:lpstr>Prebiotics</vt:lpstr>
      <vt:lpstr>Prebiotics </vt:lpstr>
      <vt:lpstr>So... What’s the difference between  probiotics in food vs supplements?</vt:lpstr>
      <vt:lpstr>Probiotics in Food</vt:lpstr>
      <vt:lpstr>Probiotics in Supplements</vt:lpstr>
      <vt:lpstr>Healthy Eating Everyday</vt:lpstr>
      <vt:lpstr>Test your knowledge!</vt:lpstr>
      <vt:lpstr>Probiotics, Prebiotics, or Neither?</vt:lpstr>
      <vt:lpstr>PowerPoint Presentation</vt:lpstr>
      <vt:lpstr>What can we do to keep our gut healthy?</vt:lpstr>
      <vt:lpstr>Thank You!  Questions?</vt:lpstr>
      <vt:lpstr>Eating for a Healthy Gut – Overview  Microbiota video:</vt:lpstr>
      <vt:lpstr>For More Information</vt:lpstr>
      <vt:lpstr>References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Student Nutrition</cp:lastModifiedBy>
  <cp:revision>174</cp:revision>
  <cp:lastPrinted>2018-02-19T20:46:36Z</cp:lastPrinted>
  <dcterms:created xsi:type="dcterms:W3CDTF">2017-04-05T16:43:14Z</dcterms:created>
  <dcterms:modified xsi:type="dcterms:W3CDTF">2018-02-20T22:12:11Z</dcterms:modified>
</cp:coreProperties>
</file>